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11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16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882" r:id="rId2"/>
  </p:sldMasterIdLst>
  <p:notesMasterIdLst>
    <p:notesMasterId r:id="rId99"/>
  </p:notesMasterIdLst>
  <p:handoutMasterIdLst>
    <p:handoutMasterId r:id="rId100"/>
  </p:handoutMasterIdLst>
  <p:sldIdLst>
    <p:sldId id="816" r:id="rId3"/>
    <p:sldId id="397" r:id="rId4"/>
    <p:sldId id="519" r:id="rId5"/>
    <p:sldId id="630" r:id="rId6"/>
    <p:sldId id="555" r:id="rId7"/>
    <p:sldId id="576" r:id="rId8"/>
    <p:sldId id="818" r:id="rId9"/>
    <p:sldId id="623" r:id="rId10"/>
    <p:sldId id="565" r:id="rId11"/>
    <p:sldId id="566" r:id="rId12"/>
    <p:sldId id="567" r:id="rId13"/>
    <p:sldId id="559" r:id="rId14"/>
    <p:sldId id="819" r:id="rId15"/>
    <p:sldId id="820" r:id="rId16"/>
    <p:sldId id="821" r:id="rId17"/>
    <p:sldId id="534" r:id="rId18"/>
    <p:sldId id="535" r:id="rId19"/>
    <p:sldId id="433" r:id="rId20"/>
    <p:sldId id="591" r:id="rId21"/>
    <p:sldId id="822" r:id="rId22"/>
    <p:sldId id="435" r:id="rId23"/>
    <p:sldId id="851" r:id="rId24"/>
    <p:sldId id="436" r:id="rId25"/>
    <p:sldId id="431" r:id="rId26"/>
    <p:sldId id="624" r:id="rId27"/>
    <p:sldId id="807" r:id="rId28"/>
    <p:sldId id="437" r:id="rId29"/>
    <p:sldId id="852" r:id="rId30"/>
    <p:sldId id="823" r:id="rId31"/>
    <p:sldId id="824" r:id="rId32"/>
    <p:sldId id="825" r:id="rId33"/>
    <p:sldId id="443" r:id="rId34"/>
    <p:sldId id="444" r:id="rId35"/>
    <p:sldId id="446" r:id="rId36"/>
    <p:sldId id="854" r:id="rId37"/>
    <p:sldId id="853" r:id="rId38"/>
    <p:sldId id="448" r:id="rId39"/>
    <p:sldId id="826" r:id="rId40"/>
    <p:sldId id="827" r:id="rId41"/>
    <p:sldId id="828" r:id="rId42"/>
    <p:sldId id="605" r:id="rId43"/>
    <p:sldId id="452" r:id="rId44"/>
    <p:sldId id="453" r:id="rId45"/>
    <p:sldId id="829" r:id="rId46"/>
    <p:sldId id="625" r:id="rId47"/>
    <p:sldId id="808" r:id="rId48"/>
    <p:sldId id="463" r:id="rId49"/>
    <p:sldId id="464" r:id="rId50"/>
    <p:sldId id="257" r:id="rId51"/>
    <p:sldId id="258" r:id="rId52"/>
    <p:sldId id="259" r:id="rId53"/>
    <p:sldId id="260" r:id="rId54"/>
    <p:sldId id="468" r:id="rId55"/>
    <p:sldId id="470" r:id="rId56"/>
    <p:sldId id="469" r:id="rId57"/>
    <p:sldId id="473" r:id="rId58"/>
    <p:sldId id="606" r:id="rId59"/>
    <p:sldId id="476" r:id="rId60"/>
    <p:sldId id="608" r:id="rId61"/>
    <p:sldId id="855" r:id="rId62"/>
    <p:sldId id="478" r:id="rId63"/>
    <p:sldId id="610" r:id="rId64"/>
    <p:sldId id="609" r:id="rId65"/>
    <p:sldId id="480" r:id="rId66"/>
    <p:sldId id="481" r:id="rId67"/>
    <p:sldId id="482" r:id="rId68"/>
    <p:sldId id="831" r:id="rId69"/>
    <p:sldId id="486" r:id="rId70"/>
    <p:sldId id="487" r:id="rId71"/>
    <p:sldId id="834" r:id="rId72"/>
    <p:sldId id="835" r:id="rId73"/>
    <p:sldId id="836" r:id="rId74"/>
    <p:sldId id="837" r:id="rId75"/>
    <p:sldId id="838" r:id="rId76"/>
    <p:sldId id="489" r:id="rId77"/>
    <p:sldId id="839" r:id="rId78"/>
    <p:sldId id="840" r:id="rId79"/>
    <p:sldId id="841" r:id="rId80"/>
    <p:sldId id="843" r:id="rId81"/>
    <p:sldId id="844" r:id="rId82"/>
    <p:sldId id="613" r:id="rId83"/>
    <p:sldId id="502" r:id="rId84"/>
    <p:sldId id="503" r:id="rId85"/>
    <p:sldId id="504" r:id="rId86"/>
    <p:sldId id="505" r:id="rId87"/>
    <p:sldId id="507" r:id="rId88"/>
    <p:sldId id="845" r:id="rId89"/>
    <p:sldId id="846" r:id="rId90"/>
    <p:sldId id="847" r:id="rId91"/>
    <p:sldId id="848" r:id="rId92"/>
    <p:sldId id="849" r:id="rId93"/>
    <p:sldId id="850" r:id="rId94"/>
    <p:sldId id="627" r:id="rId95"/>
    <p:sldId id="628" r:id="rId96"/>
    <p:sldId id="621" r:id="rId97"/>
    <p:sldId id="406" r:id="rId98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90A0B"/>
    <a:srgbClr val="FF0000"/>
    <a:srgbClr val="FF2F92"/>
    <a:srgbClr val="02058C"/>
    <a:srgbClr val="660066"/>
    <a:srgbClr val="FFCC00"/>
    <a:srgbClr val="990000"/>
    <a:srgbClr val="009999"/>
    <a:srgbClr val="6D6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75" autoAdjust="0"/>
    <p:restoredTop sz="91419" autoAdjust="0"/>
  </p:normalViewPr>
  <p:slideViewPr>
    <p:cSldViewPr>
      <p:cViewPr varScale="1">
        <p:scale>
          <a:sx n="123" d="100"/>
          <a:sy n="123" d="100"/>
        </p:scale>
        <p:origin x="124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3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78B8324-74B6-472E-9B2D-DAF2F9541692}" type="datetimeFigureOut">
              <a:rPr lang="zh-CN" altLang="en-US"/>
              <a:pPr>
                <a:defRPr/>
              </a:pPr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B95043-7C99-4038-B5DC-BD4050676D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76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AF7394C-7A88-4663-9E2C-D3107622A224}" type="datetimeFigureOut">
              <a:rPr lang="zh-CN" altLang="en-US"/>
              <a:pPr>
                <a:defRPr/>
              </a:pPr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96D11E-7338-4CDA-8C9A-60AD196E8F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30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8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EDEE7E12-C5A8-4E45-A512-8E25A47AB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1080C1-389B-4386-A1BB-8C07F17C175C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27CF6BB-37F7-4B2E-B0E8-0269409DE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C96BEB3-2469-4A4E-B345-71957FF000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666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32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051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AB40DF3-C2C3-45F7-9265-2FFAF25A60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9FCED3D-0E72-4472-9949-C1E6F0114244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0FC1EB83-5232-4827-84AA-6BF71556E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10B5747-9F31-4C6D-9E58-0D0AE08FC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99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16C0757-EB7F-4DF7-81C9-8EC81892E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936808-FBE3-43EF-97EE-76F139B0217E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D5F30F8-70BD-4C2D-8789-517A2C230F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04780A8C-709D-4DB2-8F52-1225FB6A3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39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33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63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37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0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4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0188AD3-1446-445F-A1EA-19E6FC54C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6B3105-9472-4889-B151-55F9F435B63B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F8F1B8B-F73B-4F72-AD1D-F26ACD93D6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2593134-2C5E-4180-9C56-69D1B958F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682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43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37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1871CB-7AB2-4C99-959A-307EC178E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03DBD0-8482-4B83-8385-C7B9779BFA3D}" type="slidenum">
              <a:rPr lang="zh-CN" altLang="en-US" sz="12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zh-CN" sz="1200">
              <a:latin typeface="Tahoma" panose="020B0604030504040204" pitchFamily="34" charset="0"/>
            </a:endParaRPr>
          </a:p>
        </p:txBody>
      </p:sp>
      <p:sp>
        <p:nvSpPr>
          <p:cNvPr id="817154" name="Rectangle 2">
            <a:extLst>
              <a:ext uri="{FF2B5EF4-FFF2-40B4-BE49-F238E27FC236}">
                <a16:creationId xmlns:a16="http://schemas.microsoft.com/office/drawing/2014/main" id="{8314CF34-BFDD-4B95-A933-E14CA8069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7155" name="Rectangle 3">
            <a:extLst>
              <a:ext uri="{FF2B5EF4-FFF2-40B4-BE49-F238E27FC236}">
                <a16:creationId xmlns:a16="http://schemas.microsoft.com/office/drawing/2014/main" id="{528DB518-0741-41D9-B94B-F3C5A09CBF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011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1871CB-7AB2-4C99-959A-307EC178E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03DBD0-8482-4B83-8385-C7B9779BFA3D}" type="slidenum">
              <a:rPr lang="zh-CN" altLang="en-US" sz="12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zh-CN" sz="1200">
              <a:latin typeface="Tahoma" panose="020B0604030504040204" pitchFamily="34" charset="0"/>
            </a:endParaRPr>
          </a:p>
        </p:txBody>
      </p:sp>
      <p:sp>
        <p:nvSpPr>
          <p:cNvPr id="817154" name="Rectangle 2">
            <a:extLst>
              <a:ext uri="{FF2B5EF4-FFF2-40B4-BE49-F238E27FC236}">
                <a16:creationId xmlns:a16="http://schemas.microsoft.com/office/drawing/2014/main" id="{8314CF34-BFDD-4B95-A933-E14CA8069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7155" name="Rectangle 3">
            <a:extLst>
              <a:ext uri="{FF2B5EF4-FFF2-40B4-BE49-F238E27FC236}">
                <a16:creationId xmlns:a16="http://schemas.microsoft.com/office/drawing/2014/main" id="{528DB518-0741-41D9-B94B-F3C5A09CBF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20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10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624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3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79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53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9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0188AD3-1446-445F-A1EA-19E6FC54C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6B3105-9472-4889-B151-55F9F435B63B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F8F1B8B-F73B-4F72-AD1D-F26ACD93D6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2593134-2C5E-4180-9C56-69D1B958F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840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652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870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71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4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19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84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2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92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8C8F9CC-2A71-43F7-A8B9-A9A587690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6DA33D2-02C3-4EE9-BBA5-C81EA2A73E2E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C3F87EF-F34C-48D1-A1C9-31DE89EE3E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B0EB259-6874-4FB3-B6E2-9F3224BB2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540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84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400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65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277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5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97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326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90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019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7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17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29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90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390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898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78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057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012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014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65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0834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19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208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384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83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0FDC9A03-099D-4197-84E6-F111D2DF4A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065B6D-75B9-4CAD-9DD4-D2EC658FF093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69893DF6-D9D5-4E63-B3DE-FEC323D0F8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02EC133D-4DA7-40A5-8323-46F57A91C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726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935E9A7A-7FE7-4766-A88E-4F48FD3C6E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ECD17D-9B2E-4563-A4E4-F6186A3FAD98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5C1FFFA-C0C1-46B5-BA3C-442F68741A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69EA6BCD-9C40-4A1A-A601-63FFE4B16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49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772AC123-B6B5-4019-A6AE-758954D908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4A9AC62-FB3F-4AC0-9B83-D649C0C7C8B9}" type="slidenum">
              <a:rPr lang="zh-CN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B9A1DF6-452E-497F-9710-2A27DEEAB0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F1F855C-45B0-4EC2-9A0E-B8AD10BD1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87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A9E528-8105-4E29-B640-5FBB839C2FC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25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81375A-7CF1-43C0-B4C7-B782C6D7685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41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118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11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1E3DFD-4A80-4105-AB7F-712AAEE959B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921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B13D-F7F8-41C2-86B7-FE77A285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D4B4AD-23D3-47F5-9457-F43195D5B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4EA96-C951-497A-B5F9-1551731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40641-35C4-4AD2-92B2-821DBCEC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0226F-1891-4F6B-8E24-89254B8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9E528-8105-4E29-B640-5FBB839C2FCC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135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03721-8322-480F-9234-E1813D4F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BC726-C1C3-40FD-8730-7FADD973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ED740-6D1A-4BCA-9468-A4C076C3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24F344-E121-49E8-8518-1B87E149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3ED28-A60B-4581-8BF8-217547DB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3DCF-2C93-4580-871F-2CF3AD984C8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0137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C741-3890-411B-97C4-DF16092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DC89E-3806-4EED-921A-F1354027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7936A-117B-4989-B666-41A9F14D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C06AC-1B6F-4E33-AEC9-38F29463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E1246-4E79-45D5-92A4-87DABB62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55916-8665-4B86-B4E4-279D0D2B4A6A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313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159A-82EC-4250-A369-6D8DEAB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A7EF6-7B48-43D6-8C3F-0240E69C3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6E701-6A66-43AC-89EB-737C2A25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A61AA-D161-414A-BC2B-34B09CDC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18E4-0AF0-411B-9A02-1A42CAFA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C38DE-7978-4796-B677-985FD94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07B3-63AA-4B47-95E3-AE55904DD8E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520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9E3A0-E3F4-490A-BCF0-9808387E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44E73-79F9-4A87-A5E5-8895D75C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6DB71-AB12-4F81-9A66-4BBF05AAA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529E5-4C7F-4453-BCBE-2754B6862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DB0D1C-1CE5-4AA8-9E95-9D755CC04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812E6F-C70D-451D-A00C-C9C385A9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A162A4-0629-4FBE-989A-A8F0C675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629F01-BB0C-4720-ABB6-056ECA61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1837-3C42-4163-B9FF-0F5271014470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2284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9300-E04A-42BA-AEA2-026D7307F2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lIns="72000" bIns="36000" anchor="t" anchorCtr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262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2D85AC-FAFC-48DD-82C0-E51D8285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2059C9-1A85-4508-B1A0-2191A75A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2CC4A-FB9C-431B-9200-A4F8A8E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2B4A-A96A-4D35-9195-14CEB66CEFA5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0204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8F40-240A-4654-A494-8DC0C8E9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D83A3-87A9-4828-9502-744816496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1D5CC-A2E7-4C45-9B55-205041BE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9227F-689C-4053-A376-57BA8E25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9A7D46-FC2B-43A9-8E72-3DDB7034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3C36E-C7C6-40B7-97F9-84925210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9340-544A-4913-AA86-7D197D90BAA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17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253DCF-2C93-4580-871F-2CF3AD984C8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920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79F9-2F07-4C49-B426-D03D595A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304341-5045-4700-B83E-A681C36EB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E80D1-9F19-4CF5-8024-B982317F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7B198-E7DE-4598-97AF-3AE0AA7E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D274BA-1BFA-4D51-8253-1E034C76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CCE0F-B8CB-4DE6-ADAE-7B0D2DD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C8B8-9D62-48F7-8E35-1339B3F6646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0691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2EBFB-BFEB-4A5A-AB12-15FF0DA8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8469F9-EA53-4854-ADFB-0CF7E4ADA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674A2-50A6-4F12-BABF-275E40AF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A56CF-5955-4CB9-B33E-7AF95C50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17421-2738-47AC-9839-850A5FD3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375A-7CF1-43C0-B4C7-B782C6D7685E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2923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6F64CC-2BB8-425E-A3A7-894902853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777D8-3D52-46AD-8349-D32BAF69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952D4-B07D-4A1E-AA6C-AEBDD34B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900930-A6C4-4C87-A55B-A578194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5F9DA-779D-4B7C-90BA-42B6D904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D55916-8665-4B86-B4E4-279D0D2B4A6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64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A07B3-63AA-4B47-95E3-AE55904DD8E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22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11837-3C42-4163-B9FF-0F527101447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111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A0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9D2EF960-DAB6-4688-A9F2-A643B11AB05F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30DBDF-8B30-4034-80E7-4FB75501CD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2500" y="1484313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17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22B4A-A96A-4D35-9195-14CEB66CEFA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101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799340-544A-4913-AA86-7D197D90BAA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878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B3C8B8-9D62-48F7-8E35-1339B3F6646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779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6838"/>
            <a:ext cx="82296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52800" y="64992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E7AFCD57-BADE-4B45-B9D6-2562B9FBD952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ltGray">
          <a:xfrm>
            <a:off x="-9525" y="0"/>
            <a:ext cx="188913" cy="6858000"/>
          </a:xfrm>
          <a:prstGeom prst="rect">
            <a:avLst/>
          </a:prstGeom>
          <a:solidFill>
            <a:srgbClr val="BABA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ltGray">
          <a:xfrm>
            <a:off x="0" y="404813"/>
            <a:ext cx="184150" cy="7207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ltGray">
          <a:xfrm>
            <a:off x="-14288" y="1128713"/>
            <a:ext cx="184151" cy="7207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ltGray">
          <a:xfrm>
            <a:off x="-14288" y="1847850"/>
            <a:ext cx="184151" cy="7207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ltGray">
          <a:xfrm>
            <a:off x="-14288" y="2552700"/>
            <a:ext cx="184151" cy="7207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rgbClr val="02058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rgbClr val="02058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2058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2058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B6F2EE-C635-428D-BB17-27ECB2AB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8C6F9-925F-4029-8260-3E904758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F3229-F86A-435B-957F-9A96486E4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BF9F5-8EF9-4DEE-A6DF-82F915C0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3643E-4A24-4B25-89A2-ADB9DDEB0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85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lin@cug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tags" Target="../tags/tag3.xml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64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10" Type="http://schemas.openxmlformats.org/officeDocument/2006/relationships/image" Target="../media/image610.png"/><Relationship Id="rId4" Type="http://schemas.openxmlformats.org/officeDocument/2006/relationships/image" Target="../media/image760.png"/><Relationship Id="rId9" Type="http://schemas.openxmlformats.org/officeDocument/2006/relationships/image" Target="../media/image6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11" Type="http://schemas.openxmlformats.org/officeDocument/2006/relationships/image" Target="../media/image113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4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44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3.png"/><Relationship Id="rId10" Type="http://schemas.openxmlformats.org/officeDocument/2006/relationships/image" Target="../media/image160.png"/><Relationship Id="rId4" Type="http://schemas.openxmlformats.org/officeDocument/2006/relationships/image" Target="../media/image152.png"/><Relationship Id="rId9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3.png"/><Relationship Id="rId5" Type="http://schemas.openxmlformats.org/officeDocument/2006/relationships/image" Target="../media/image160.png"/><Relationship Id="rId4" Type="http://schemas.openxmlformats.org/officeDocument/2006/relationships/image" Target="../media/image15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74.wmf"/><Relationship Id="rId3" Type="http://schemas.openxmlformats.org/officeDocument/2006/relationships/image" Target="../media/image170.wmf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8.bin"/><Relationship Id="rId2" Type="http://schemas.openxmlformats.org/officeDocument/2006/relationships/oleObject" Target="../embeddings/oleObject2.bin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1.wmf"/><Relationship Id="rId11" Type="http://schemas.openxmlformats.org/officeDocument/2006/relationships/image" Target="../media/image173.wmf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7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2.wmf"/><Relationship Id="rId14" Type="http://schemas.openxmlformats.org/officeDocument/2006/relationships/oleObject" Target="../embeddings/oleObject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4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0.png"/><Relationship Id="rId5" Type="http://schemas.openxmlformats.org/officeDocument/2006/relationships/image" Target="../media/image1500.png"/><Relationship Id="rId4" Type="http://schemas.openxmlformats.org/officeDocument/2006/relationships/image" Target="../media/image14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0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7" Type="http://schemas.openxmlformats.org/officeDocument/2006/relationships/image" Target="../media/image2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4" Type="http://schemas.openxmlformats.org/officeDocument/2006/relationships/image" Target="../media/image1271.png"/><Relationship Id="rId9" Type="http://schemas.openxmlformats.org/officeDocument/2006/relationships/image" Target="../media/image22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2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1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7.png"/><Relationship Id="rId11" Type="http://schemas.openxmlformats.org/officeDocument/2006/relationships/image" Target="../media/image263.png"/><Relationship Id="rId5" Type="http://schemas.openxmlformats.org/officeDocument/2006/relationships/image" Target="../media/image256.png"/><Relationship Id="rId10" Type="http://schemas.openxmlformats.org/officeDocument/2006/relationships/image" Target="../media/image262.png"/><Relationship Id="rId4" Type="http://schemas.openxmlformats.org/officeDocument/2006/relationships/image" Target="../media/image243.png"/><Relationship Id="rId9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tags" Target="../tags/tag14.xml"/><Relationship Id="rId7" Type="http://schemas.openxmlformats.org/officeDocument/2006/relationships/image" Target="../media/image26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71.png"/><Relationship Id="rId4" Type="http://schemas.openxmlformats.org/officeDocument/2006/relationships/tags" Target="../tags/tag15.xml"/><Relationship Id="rId9" Type="http://schemas.openxmlformats.org/officeDocument/2006/relationships/image" Target="../media/image2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3.png"/><Relationship Id="rId11" Type="http://schemas.openxmlformats.org/officeDocument/2006/relationships/image" Target="../media/image277.png"/><Relationship Id="rId5" Type="http://schemas.openxmlformats.org/officeDocument/2006/relationships/image" Target="../media/image251.png"/><Relationship Id="rId10" Type="http://schemas.openxmlformats.org/officeDocument/2006/relationships/image" Target="../media/image266.png"/><Relationship Id="rId4" Type="http://schemas.openxmlformats.org/officeDocument/2006/relationships/image" Target="../media/image273.png"/><Relationship Id="rId9" Type="http://schemas.openxmlformats.org/officeDocument/2006/relationships/image" Target="../media/image2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66.png"/><Relationship Id="rId7" Type="http://schemas.openxmlformats.org/officeDocument/2006/relationships/image" Target="../media/image25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3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5.png"/><Relationship Id="rId3" Type="http://schemas.openxmlformats.org/officeDocument/2006/relationships/image" Target="../media/image288.png"/><Relationship Id="rId7" Type="http://schemas.openxmlformats.org/officeDocument/2006/relationships/image" Target="../media/image291.png"/><Relationship Id="rId12" Type="http://schemas.openxmlformats.org/officeDocument/2006/relationships/image" Target="../media/image294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0.png"/><Relationship Id="rId11" Type="http://schemas.openxmlformats.org/officeDocument/2006/relationships/image" Target="../media/image243.png"/><Relationship Id="rId5" Type="http://schemas.openxmlformats.org/officeDocument/2006/relationships/image" Target="../media/image289.png"/><Relationship Id="rId15" Type="http://schemas.openxmlformats.org/officeDocument/2006/relationships/image" Target="../media/image297.png"/><Relationship Id="rId10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93.png"/><Relationship Id="rId14" Type="http://schemas.openxmlformats.org/officeDocument/2006/relationships/image" Target="../media/image2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png"/><Relationship Id="rId5" Type="http://schemas.openxmlformats.org/officeDocument/2006/relationships/image" Target="../media/image296.png"/><Relationship Id="rId4" Type="http://schemas.openxmlformats.org/officeDocument/2006/relationships/image" Target="../media/image2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301.png"/><Relationship Id="rId7" Type="http://schemas.openxmlformats.org/officeDocument/2006/relationships/image" Target="../media/image28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6.png"/><Relationship Id="rId7" Type="http://schemas.openxmlformats.org/officeDocument/2006/relationships/image" Target="../media/image251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0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9" Type="http://schemas.openxmlformats.org/officeDocument/2006/relationships/image" Target="../media/image3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7.png"/><Relationship Id="rId4" Type="http://schemas.openxmlformats.org/officeDocument/2006/relationships/image" Target="../media/image27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251.png"/><Relationship Id="rId7" Type="http://schemas.openxmlformats.org/officeDocument/2006/relationships/image" Target="../media/image267.png"/><Relationship Id="rId12" Type="http://schemas.openxmlformats.org/officeDocument/2006/relationships/image" Target="../media/image3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5.png"/><Relationship Id="rId11" Type="http://schemas.openxmlformats.org/officeDocument/2006/relationships/image" Target="../media/image321.png"/><Relationship Id="rId5" Type="http://schemas.openxmlformats.org/officeDocument/2006/relationships/image" Target="../media/image264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266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3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2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34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9.png"/><Relationship Id="rId5" Type="http://schemas.openxmlformats.org/officeDocument/2006/relationships/image" Target="../media/image251.png"/><Relationship Id="rId4" Type="http://schemas.openxmlformats.org/officeDocument/2006/relationships/image" Target="../media/image338.png"/><Relationship Id="rId9" Type="http://schemas.openxmlformats.org/officeDocument/2006/relationships/image" Target="../media/image34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42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1.png"/><Relationship Id="rId11" Type="http://schemas.openxmlformats.org/officeDocument/2006/relationships/image" Target="../media/image349.png"/><Relationship Id="rId5" Type="http://schemas.openxmlformats.org/officeDocument/2006/relationships/image" Target="../media/image344.png"/><Relationship Id="rId10" Type="http://schemas.openxmlformats.org/officeDocument/2006/relationships/image" Target="../media/image348.png"/><Relationship Id="rId4" Type="http://schemas.openxmlformats.org/officeDocument/2006/relationships/image" Target="../media/image343.png"/><Relationship Id="rId9" Type="http://schemas.openxmlformats.org/officeDocument/2006/relationships/image" Target="../media/image347.png"/><Relationship Id="rId14" Type="http://schemas.openxmlformats.org/officeDocument/2006/relationships/image" Target="../media/image35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355.png"/><Relationship Id="rId12" Type="http://schemas.openxmlformats.org/officeDocument/2006/relationships/image" Target="../media/image357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4.png"/><Relationship Id="rId11" Type="http://schemas.openxmlformats.org/officeDocument/2006/relationships/image" Target="../media/image3560.png"/><Relationship Id="rId5" Type="http://schemas.openxmlformats.org/officeDocument/2006/relationships/image" Target="../media/image251.png"/><Relationship Id="rId10" Type="http://schemas.openxmlformats.org/officeDocument/2006/relationships/image" Target="../media/image3550.png"/><Relationship Id="rId4" Type="http://schemas.openxmlformats.org/officeDocument/2006/relationships/image" Target="../media/image353.png"/><Relationship Id="rId9" Type="http://schemas.openxmlformats.org/officeDocument/2006/relationships/image" Target="../media/image35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9128" y="2286112"/>
            <a:ext cx="5241855" cy="8957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Methods</a:t>
            </a:r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54350-2279-4958-98AE-44BD69D730B3}"/>
              </a:ext>
            </a:extLst>
          </p:cNvPr>
          <p:cNvSpPr txBox="1"/>
          <p:nvPr/>
        </p:nvSpPr>
        <p:spPr>
          <a:xfrm>
            <a:off x="2411760" y="3284984"/>
            <a:ext cx="4320480" cy="231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授课人</a:t>
            </a:r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万 林</a:t>
            </a:r>
            <a:b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wanlin@cug.edu.cn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Fall 2023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18D146-1F49-D24C-9750-2E4FD5940C24}"/>
              </a:ext>
            </a:extLst>
          </p:cNvPr>
          <p:cNvSpPr/>
          <p:nvPr/>
        </p:nvSpPr>
        <p:spPr>
          <a:xfrm>
            <a:off x="1871998" y="1179001"/>
            <a:ext cx="5122316" cy="1234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3411A3-8F31-BD43-8E00-47D638D1D04A}"/>
              </a:ext>
            </a:extLst>
          </p:cNvPr>
          <p:cNvSpPr/>
          <p:nvPr/>
        </p:nvSpPr>
        <p:spPr>
          <a:xfrm>
            <a:off x="-8445" y="0"/>
            <a:ext cx="47598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892C2-AC44-D444-A555-D9AEA9C26EB7}"/>
              </a:ext>
            </a:extLst>
          </p:cNvPr>
          <p:cNvSpPr txBox="1"/>
          <p:nvPr/>
        </p:nvSpPr>
        <p:spPr>
          <a:xfrm>
            <a:off x="1984453" y="1335461"/>
            <a:ext cx="48974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cs typeface="+mn-ea"/>
                <a:sym typeface="+mn-lt"/>
              </a:rPr>
              <a:t>计算方法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2D3FC-F8DE-4B48-9B45-78DC8942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83653"/>
            <a:ext cx="2809875" cy="725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40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039FC73-6CDF-4204-B5C0-10986F2A9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720" y="295048"/>
            <a:ext cx="5040560" cy="571146"/>
          </a:xfrm>
        </p:spPr>
        <p:txBody>
          <a:bodyPr>
            <a:noAutofit/>
          </a:bodyPr>
          <a:lstStyle/>
          <a:p>
            <a:pPr algn="ctr" eaLnBrk="1" hangingPunct="1"/>
            <a:r>
              <a:rPr lang="zh-CN" altLang="en-US" sz="3600" dirty="0"/>
              <a:t>插值多项式的</a:t>
            </a:r>
            <a:r>
              <a:rPr lang="zh-CN" altLang="en-US" sz="3600" dirty="0">
                <a:solidFill>
                  <a:srgbClr val="0000FF"/>
                </a:solidFill>
              </a:rPr>
              <a:t>唯一性</a:t>
            </a:r>
          </a:p>
        </p:txBody>
      </p:sp>
      <p:sp>
        <p:nvSpPr>
          <p:cNvPr id="841734" name="Text Box 6">
            <a:extLst>
              <a:ext uri="{FF2B5EF4-FFF2-40B4-BE49-F238E27FC236}">
                <a16:creationId xmlns:a16="http://schemas.microsoft.com/office/drawing/2014/main" id="{EDFF7C78-BC85-4946-A988-A725EA022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052736"/>
            <a:ext cx="432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设所要构造的插值多项式为：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1735" name="Object 7">
                <a:extLst>
                  <a:ext uri="{FF2B5EF4-FFF2-40B4-BE49-F238E27FC236}">
                    <a16:creationId xmlns:a16="http://schemas.microsoft.com/office/drawing/2014/main" id="{2683413A-CADA-4345-8C36-6C26DC7BBEBE}"/>
                  </a:ext>
                </a:extLst>
              </p:cNvPr>
              <p:cNvSpPr txBox="1"/>
              <p:nvPr/>
            </p:nvSpPr>
            <p:spPr bwMode="auto">
              <a:xfrm>
                <a:off x="2099767" y="1608514"/>
                <a:ext cx="4968082" cy="5397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1735" name="Object 7">
                <a:extLst>
                  <a:ext uri="{FF2B5EF4-FFF2-40B4-BE49-F238E27FC236}">
                    <a16:creationId xmlns:a16="http://schemas.microsoft.com/office/drawing/2014/main" id="{2683413A-CADA-4345-8C36-6C26DC7B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9767" y="1608514"/>
                <a:ext cx="4968082" cy="539705"/>
              </a:xfrm>
              <a:prstGeom prst="rect">
                <a:avLst/>
              </a:prstGeom>
              <a:blipFill>
                <a:blip r:embed="rId3"/>
                <a:stretch>
                  <a:fillRect l="-1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1736" name="Text Box 8">
            <a:extLst>
              <a:ext uri="{FF2B5EF4-FFF2-40B4-BE49-F238E27FC236}">
                <a16:creationId xmlns:a16="http://schemas.microsoft.com/office/drawing/2014/main" id="{FEF7124E-961E-48A0-A359-A7B5E2F8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32" y="2175510"/>
            <a:ext cx="1870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由插值条件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1737" name="Object 9">
                <a:extLst>
                  <a:ext uri="{FF2B5EF4-FFF2-40B4-BE49-F238E27FC236}">
                    <a16:creationId xmlns:a16="http://schemas.microsoft.com/office/drawing/2014/main" id="{BA8B9129-7316-4AD9-A18D-C4DFB18A25AA}"/>
                  </a:ext>
                </a:extLst>
              </p:cNvPr>
              <p:cNvSpPr txBox="1"/>
              <p:nvPr/>
            </p:nvSpPr>
            <p:spPr bwMode="auto">
              <a:xfrm>
                <a:off x="2616849" y="2454434"/>
                <a:ext cx="4428172" cy="702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8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=0, 1,⋯,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1737" name="Object 9">
                <a:extLst>
                  <a:ext uri="{FF2B5EF4-FFF2-40B4-BE49-F238E27FC236}">
                    <a16:creationId xmlns:a16="http://schemas.microsoft.com/office/drawing/2014/main" id="{BA8B9129-7316-4AD9-A18D-C4DFB18A2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6849" y="2454434"/>
                <a:ext cx="4428172" cy="702285"/>
              </a:xfrm>
              <a:prstGeom prst="rect">
                <a:avLst/>
              </a:prstGeom>
              <a:blipFill>
                <a:blip r:embed="rId4"/>
                <a:stretch>
                  <a:fillRect l="-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1738" name="Text Box 10">
            <a:extLst>
              <a:ext uri="{FF2B5EF4-FFF2-40B4-BE49-F238E27FC236}">
                <a16:creationId xmlns:a16="http://schemas.microsoft.com/office/drawing/2014/main" id="{03055C00-55F4-4AD0-A198-E20D36322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83" y="3092449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得到如下线性代数方程组：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1739" name="Object 11">
                <a:extLst>
                  <a:ext uri="{FF2B5EF4-FFF2-40B4-BE49-F238E27FC236}">
                    <a16:creationId xmlns:a16="http://schemas.microsoft.com/office/drawing/2014/main" id="{1F8D32F9-A965-4277-B339-C587E2D2AC90}"/>
                  </a:ext>
                </a:extLst>
              </p:cNvPr>
              <p:cNvSpPr txBox="1"/>
              <p:nvPr/>
            </p:nvSpPr>
            <p:spPr bwMode="auto">
              <a:xfrm>
                <a:off x="1907704" y="3694365"/>
                <a:ext cx="5160145" cy="19668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&amp;1⋅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&amp;1⋅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⋯⋯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&amp;1⋅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1739" name="Object 11">
                <a:extLst>
                  <a:ext uri="{FF2B5EF4-FFF2-40B4-BE49-F238E27FC236}">
                    <a16:creationId xmlns:a16="http://schemas.microsoft.com/office/drawing/2014/main" id="{1F8D32F9-A965-4277-B339-C587E2D2A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3694365"/>
                <a:ext cx="5160145" cy="1966884"/>
              </a:xfrm>
              <a:prstGeom prst="rect">
                <a:avLst/>
              </a:prstGeom>
              <a:blipFill>
                <a:blip r:embed="rId5"/>
                <a:stretch>
                  <a:fillRect b="-32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605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4" grpId="0"/>
      <p:bldP spid="841735" grpId="0"/>
      <p:bldP spid="841736" grpId="0"/>
      <p:bldP spid="841737" grpId="0"/>
      <p:bldP spid="841738" grpId="0"/>
      <p:bldP spid="8417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7067FCC-E93F-4F43-AD8E-1251564C3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0396" y="222251"/>
            <a:ext cx="6245820" cy="534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b="0" dirty="0">
                <a:latin typeface="隶书" panose="02010509060101010101" pitchFamily="49" charset="-122"/>
                <a:ea typeface="隶书" panose="02010509060101010101" pitchFamily="49" charset="-122"/>
              </a:rPr>
              <a:t>插值多项式存在唯一性定理证明</a:t>
            </a:r>
            <a:r>
              <a:rPr lang="en-US" altLang="zh-CN" b="0" dirty="0"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b="0" dirty="0">
                <a:latin typeface="隶书" panose="02010509060101010101" pitchFamily="49" charset="-122"/>
                <a:ea typeface="隶书" panose="02010509060101010101" pitchFamily="49" charset="-122"/>
              </a:rPr>
              <a:t>续</a:t>
            </a:r>
            <a:r>
              <a:rPr lang="en-US" altLang="zh-CN" b="0" dirty="0"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b="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0CE830FB-9FFF-4074-B2FC-3D9B42EFD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-76200"/>
            <a:ext cx="82438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solidFill>
                  <a:srgbClr val="9966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   </a:t>
            </a:r>
            <a:endParaRPr lang="en-US" altLang="zh-CN" sz="3200" b="0">
              <a:solidFill>
                <a:srgbClr val="9966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E0B0F726-A87A-43BF-8332-D62660D38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36" y="817563"/>
            <a:ext cx="3794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此方程组的</a:t>
            </a:r>
            <a:r>
              <a:rPr lang="zh-CN" altLang="en-US" sz="2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系数</a:t>
            </a:r>
            <a:r>
              <a:rPr lang="zh-CN" altLang="en-US" sz="2400" dirty="0">
                <a:latin typeface="宋体" panose="02010600030101010101" pitchFamily="2" charset="-122"/>
              </a:rPr>
              <a:t>行列式为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3782" name="Object 6">
                <a:extLst>
                  <a:ext uri="{FF2B5EF4-FFF2-40B4-BE49-F238E27FC236}">
                    <a16:creationId xmlns:a16="http://schemas.microsoft.com/office/drawing/2014/main" id="{0B1299FE-D1A8-43D4-8682-8A7DBDCB33E4}"/>
                  </a:ext>
                </a:extLst>
              </p:cNvPr>
              <p:cNvSpPr txBox="1"/>
              <p:nvPr/>
            </p:nvSpPr>
            <p:spPr bwMode="auto">
              <a:xfrm>
                <a:off x="5364088" y="2132856"/>
                <a:ext cx="2376488" cy="8842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3782" name="Object 6">
                <a:extLst>
                  <a:ext uri="{FF2B5EF4-FFF2-40B4-BE49-F238E27FC236}">
                    <a16:creationId xmlns:a16="http://schemas.microsoft.com/office/drawing/2014/main" id="{0B1299FE-D1A8-43D4-8682-8A7DBDCB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088" y="2132856"/>
                <a:ext cx="2376488" cy="884238"/>
              </a:xfrm>
              <a:prstGeom prst="rect">
                <a:avLst/>
              </a:prstGeom>
              <a:blipFill>
                <a:blip r:embed="rId3"/>
                <a:stretch>
                  <a:fillRect r="-18205" b="-27586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3783" name="Text Box 7">
            <a:extLst>
              <a:ext uri="{FF2B5EF4-FFF2-40B4-BE49-F238E27FC236}">
                <a16:creationId xmlns:a16="http://schemas.microsoft.com/office/drawing/2014/main" id="{50C1CAB3-A404-4832-93BC-19E7E0CCC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36" y="3905562"/>
            <a:ext cx="58630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范德</a:t>
            </a:r>
            <a:r>
              <a:rPr lang="zh-CN" altLang="en-US" dirty="0">
                <a:latin typeface="宋体" panose="02010600030101010101" pitchFamily="2" charset="-122"/>
              </a:rPr>
              <a:t>蒙德行列式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cs typeface="Times New Roman" panose="02020603050405020304" pitchFamily="18" charset="0"/>
              </a:rPr>
              <a:t>Vandermonde</a:t>
            </a:r>
            <a:r>
              <a:rPr lang="en-US" altLang="zh-CN" dirty="0">
                <a:cs typeface="Times New Roman" panose="02020603050405020304" pitchFamily="18" charset="0"/>
              </a:rPr>
              <a:t> matrix)</a:t>
            </a:r>
            <a:r>
              <a:rPr lang="zh-CN" altLang="en-US" sz="2800" dirty="0"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宋体" panose="02010600030101010101" pitchFamily="2" charset="-122"/>
              </a:rPr>
              <a:t>！</a:t>
            </a:r>
          </a:p>
        </p:txBody>
      </p:sp>
      <p:grpSp>
        <p:nvGrpSpPr>
          <p:cNvPr id="843784" name="Group 8">
            <a:extLst>
              <a:ext uri="{FF2B5EF4-FFF2-40B4-BE49-F238E27FC236}">
                <a16:creationId xmlns:a16="http://schemas.microsoft.com/office/drawing/2014/main" id="{DBD94CA2-A22E-40BB-B403-12A30F70FA18}"/>
              </a:ext>
            </a:extLst>
          </p:cNvPr>
          <p:cNvGrpSpPr>
            <a:grpSpLocks/>
          </p:cNvGrpSpPr>
          <p:nvPr/>
        </p:nvGrpSpPr>
        <p:grpSpPr bwMode="auto">
          <a:xfrm>
            <a:off x="408887" y="4498183"/>
            <a:ext cx="4800600" cy="708026"/>
            <a:chOff x="528" y="3250"/>
            <a:chExt cx="3024" cy="446"/>
          </a:xfrm>
        </p:grpSpPr>
        <p:sp>
          <p:nvSpPr>
            <p:cNvPr id="16396" name="Text Box 9">
              <a:extLst>
                <a:ext uri="{FF2B5EF4-FFF2-40B4-BE49-F238E27FC236}">
                  <a16:creationId xmlns:a16="http://schemas.microsoft.com/office/drawing/2014/main" id="{4B667F02-0B6E-460B-838E-35AF94DDC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250"/>
              <a:ext cx="4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00"/>
                  </a:solidFill>
                  <a:latin typeface="宋体" panose="02010600030101010101" pitchFamily="2" charset="-122"/>
                </a:rPr>
                <a:t>当</a:t>
              </a:r>
              <a:r>
                <a:rPr lang="zh-CN" altLang="en-US" sz="2800">
                  <a:latin typeface="宋体" panose="02010600030101010101" pitchFamily="2" charset="-122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97" name="Object 10">
                  <a:extLst>
                    <a:ext uri="{FF2B5EF4-FFF2-40B4-BE49-F238E27FC236}">
                      <a16:creationId xmlns:a16="http://schemas.microsoft.com/office/drawing/2014/main" id="{AADE657D-4CEB-4A49-A5E6-37EDBD51BA8E}"/>
                    </a:ext>
                  </a:extLst>
                </p:cNvPr>
                <p:cNvSpPr txBox="1"/>
                <p:nvPr/>
              </p:nvSpPr>
              <p:spPr bwMode="auto">
                <a:xfrm>
                  <a:off x="746" y="3257"/>
                  <a:ext cx="889" cy="4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397" name="Object 10">
                  <a:extLst>
                    <a:ext uri="{FF2B5EF4-FFF2-40B4-BE49-F238E27FC236}">
                      <a16:creationId xmlns:a16="http://schemas.microsoft.com/office/drawing/2014/main" id="{AADE657D-4CEB-4A49-A5E6-37EDBD51B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6" y="3257"/>
                  <a:ext cx="889" cy="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98" name="Text Box 11">
              <a:extLst>
                <a:ext uri="{FF2B5EF4-FFF2-40B4-BE49-F238E27FC236}">
                  <a16:creationId xmlns:a16="http://schemas.microsoft.com/office/drawing/2014/main" id="{D37B2EEE-739E-48B9-AB74-CC043707AF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5" y="3271"/>
              <a:ext cx="75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latin typeface="宋体" panose="02010600030101010101" pitchFamily="2" charset="-122"/>
                </a:rPr>
                <a:t> </a:t>
              </a:r>
              <a:r>
                <a:rPr lang="zh-CN" altLang="en-US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时</a:t>
              </a:r>
              <a:r>
                <a:rPr lang="zh-CN" altLang="en-US" sz="28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，</a:t>
              </a:r>
              <a:r>
                <a:rPr lang="zh-CN" altLang="en-US" sz="2800" dirty="0">
                  <a:latin typeface="宋体" panose="02010600030101010101" pitchFamily="2" charset="-122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99" name="Object 12">
                  <a:extLst>
                    <a:ext uri="{FF2B5EF4-FFF2-40B4-BE49-F238E27FC236}">
                      <a16:creationId xmlns:a16="http://schemas.microsoft.com/office/drawing/2014/main" id="{0806E6F4-18AF-465D-BEB3-0278EDEA708C}"/>
                    </a:ext>
                  </a:extLst>
                </p:cNvPr>
                <p:cNvSpPr txBox="1"/>
                <p:nvPr/>
              </p:nvSpPr>
              <p:spPr bwMode="auto">
                <a:xfrm>
                  <a:off x="1553" y="3276"/>
                  <a:ext cx="1543" cy="2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=1,2,⋯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399" name="Object 12">
                  <a:extLst>
                    <a:ext uri="{FF2B5EF4-FFF2-40B4-BE49-F238E27FC236}">
                      <a16:creationId xmlns:a16="http://schemas.microsoft.com/office/drawing/2014/main" id="{0806E6F4-18AF-465D-BEB3-0278EDEA7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53" y="3276"/>
                  <a:ext cx="1543" cy="275"/>
                </a:xfrm>
                <a:prstGeom prst="rect">
                  <a:avLst/>
                </a:prstGeom>
                <a:blipFill>
                  <a:blip r:embed="rId5"/>
                  <a:stretch>
                    <a:fillRect l="-1031" b="-4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3790" name="Text Box 14">
            <a:extLst>
              <a:ext uri="{FF2B5EF4-FFF2-40B4-BE49-F238E27FC236}">
                <a16:creationId xmlns:a16="http://schemas.microsoft.com/office/drawing/2014/main" id="{AC530BE2-5D6C-47A6-BDD8-5EE1BE952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5348064"/>
            <a:ext cx="1511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ea typeface="楷体_GB2312" pitchFamily="49" charset="-122"/>
              </a:rPr>
              <a:t>D </a:t>
            </a:r>
            <a:r>
              <a:rPr lang="en-US" altLang="zh-CN" b="1" i="1">
                <a:ea typeface="楷体_GB2312" pitchFamily="49" charset="-122"/>
                <a:sym typeface="Symbol" panose="05050102010706020507" pitchFamily="18" charset="2"/>
              </a:rPr>
              <a:t></a:t>
            </a:r>
            <a:r>
              <a:rPr lang="en-US" altLang="zh-CN" b="1" i="1">
                <a:ea typeface="楷体_GB2312" pitchFamily="49" charset="-122"/>
              </a:rPr>
              <a:t> </a:t>
            </a:r>
            <a:r>
              <a:rPr lang="en-US" altLang="zh-CN" b="1">
                <a:ea typeface="楷体_GB2312" pitchFamily="49" charset="-122"/>
              </a:rPr>
              <a:t>0</a:t>
            </a:r>
            <a:r>
              <a:rPr lang="zh-CN" altLang="en-US" b="1">
                <a:ea typeface="楷体_GB2312" pitchFamily="49" charset="-122"/>
              </a:rPr>
              <a:t>，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43791" name="Text Box 15">
            <a:extLst>
              <a:ext uri="{FF2B5EF4-FFF2-40B4-BE49-F238E27FC236}">
                <a16:creationId xmlns:a16="http://schemas.microsoft.com/office/drawing/2014/main" id="{54845DF6-CCAA-4CDF-BECB-FE2F9105B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982" y="5348064"/>
            <a:ext cx="576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因此，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</a:rPr>
              <a:t>由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latin typeface="宋体" panose="02010600030101010101" pitchFamily="2" charset="-122"/>
              </a:rPr>
              <a:t>1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>
                <a:latin typeface="宋体" panose="02010600030101010101" pitchFamily="2" charset="-122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宋体" panose="02010600030101010101" pitchFamily="2" charset="-122"/>
              </a:rPr>
              <a:t>唯一确定。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Object 16">
                <a:extLst>
                  <a:ext uri="{FF2B5EF4-FFF2-40B4-BE49-F238E27FC236}">
                    <a16:creationId xmlns:a16="http://schemas.microsoft.com/office/drawing/2014/main" id="{36914992-84C1-4BDD-9A7B-2929C503DBF6}"/>
                  </a:ext>
                </a:extLst>
              </p:cNvPr>
              <p:cNvSpPr txBox="1"/>
              <p:nvPr/>
            </p:nvSpPr>
            <p:spPr bwMode="auto">
              <a:xfrm>
                <a:off x="869033" y="1540223"/>
                <a:ext cx="4535487" cy="2762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&amp;1 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 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 ⋯ 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&amp;1 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 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 ⋯ 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&amp;⋯⋯</m:t>
                              </m:r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&amp;1 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 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 ⋯ 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395" name="Object 16">
                <a:extLst>
                  <a:ext uri="{FF2B5EF4-FFF2-40B4-BE49-F238E27FC236}">
                    <a16:creationId xmlns:a16="http://schemas.microsoft.com/office/drawing/2014/main" id="{36914992-84C1-4BDD-9A7B-2929C503D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9033" y="1540223"/>
                <a:ext cx="4535487" cy="27622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47700B2-A22A-6CFD-7935-3B1831538AB0}"/>
              </a:ext>
            </a:extLst>
          </p:cNvPr>
          <p:cNvSpPr txBox="1"/>
          <p:nvPr/>
        </p:nvSpPr>
        <p:spPr>
          <a:xfrm>
            <a:off x="2063533" y="1187460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i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kumimoji="1"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</a:t>
            </a:r>
            <a:r>
              <a:rPr kumimoji="1"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已知数</a:t>
            </a:r>
            <a:r>
              <a:rPr kumimoji="1"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kumimoji="1" lang="en-US" altLang="zh-CN" b="0" i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kumimoji="1" lang="en-US" altLang="zh-CN" b="0" baseline="-25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0</a:t>
            </a:r>
            <a:r>
              <a:rPr kumimoji="1"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~</a:t>
            </a:r>
            <a:r>
              <a:rPr kumimoji="1" lang="en-US" altLang="zh-CN" b="0" i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kumimoji="1" lang="en-US" altLang="zh-CN" b="0" baseline="-25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n</a:t>
            </a:r>
            <a:r>
              <a:rPr kumimoji="1"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才是</a:t>
            </a:r>
            <a:r>
              <a:rPr kumimoji="1"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未知数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FC1215-2A61-93A7-A7A9-0AF6F6044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398" y="3409603"/>
            <a:ext cx="1663336" cy="158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32DEA8-3CB3-F4C2-6D01-C68F011F2A3C}"/>
              </a:ext>
            </a:extLst>
          </p:cNvPr>
          <p:cNvSpPr txBox="1"/>
          <p:nvPr/>
        </p:nvSpPr>
        <p:spPr>
          <a:xfrm>
            <a:off x="6001816" y="4969654"/>
            <a:ext cx="3034680" cy="31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Alexandre-</a:t>
            </a:r>
            <a:r>
              <a:rPr lang="en-US" altLang="zh-CN" sz="1400" b="1" i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Théophile</a:t>
            </a:r>
            <a:r>
              <a:rPr lang="en-US" altLang="zh-CN" sz="14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i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Vandermonde</a:t>
            </a:r>
            <a:endParaRPr lang="en-US" altLang="zh-CN" sz="1400" b="1" i="0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B959E9-CC7D-EB8F-7098-701FB445E015}"/>
              </a:ext>
            </a:extLst>
          </p:cNvPr>
          <p:cNvSpPr txBox="1"/>
          <p:nvPr/>
        </p:nvSpPr>
        <p:spPr>
          <a:xfrm>
            <a:off x="6760059" y="5159825"/>
            <a:ext cx="1408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</a:rPr>
              <a:t>(1735 –1796)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65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83" grpId="0"/>
      <p:bldP spid="843790" grpId="0"/>
      <p:bldP spid="843791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3029B30-DE07-490C-9C30-9B06662D7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6900" y="227797"/>
            <a:ext cx="5410200" cy="762000"/>
          </a:xfrm>
        </p:spPr>
        <p:txBody>
          <a:bodyPr/>
          <a:lstStyle/>
          <a:p>
            <a:pPr algn="ctr" eaLnBrk="1" hangingPunct="1"/>
            <a:r>
              <a:rPr lang="zh-CN" altLang="en-US" sz="4000" b="1" dirty="0"/>
              <a:t>插值多项式的唯一性</a:t>
            </a:r>
          </a:p>
        </p:txBody>
      </p:sp>
      <p:sp>
        <p:nvSpPr>
          <p:cNvPr id="824323" name="AutoShape 3" descr="白色大理石">
            <a:extLst>
              <a:ext uri="{FF2B5EF4-FFF2-40B4-BE49-F238E27FC236}">
                <a16:creationId xmlns:a16="http://schemas.microsoft.com/office/drawing/2014/main" id="{DE44E36D-25E8-4487-82D5-912B57C94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84" y="1341438"/>
            <a:ext cx="1633592" cy="647402"/>
          </a:xfrm>
          <a:prstGeom prst="bevel">
            <a:avLst>
              <a:gd name="adj" fmla="val 12500"/>
            </a:avLst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b="1">
                <a:ea typeface="楷体_GB2312" pitchFamily="49" charset="-122"/>
              </a:rPr>
              <a:t>定理</a:t>
            </a:r>
          </a:p>
        </p:txBody>
      </p:sp>
      <p:sp>
        <p:nvSpPr>
          <p:cNvPr id="824324" name="Text Box 4">
            <a:extLst>
              <a:ext uri="{FF2B5EF4-FFF2-40B4-BE49-F238E27FC236}">
                <a16:creationId xmlns:a16="http://schemas.microsoft.com/office/drawing/2014/main" id="{B2859AEC-B697-4483-A6CA-909B000D8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268760"/>
            <a:ext cx="7924800" cy="137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4.2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唯一性</a:t>
            </a:r>
            <a:r>
              <a:rPr lang="zh-CN" altLang="en-US" dirty="0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dirty="0">
                <a:latin typeface="宋体" panose="02010600030101010101" pitchFamily="2" charset="-122"/>
              </a:rPr>
              <a:t>满足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宋体" panose="02010600030101010101" pitchFamily="2" charset="-122"/>
              </a:rPr>
              <a:t>个插值条件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en-US" altLang="zh-CN" sz="3200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次插值多项式存在且唯一。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4326" name="Rectangle 6">
                <a:extLst>
                  <a:ext uri="{FF2B5EF4-FFF2-40B4-BE49-F238E27FC236}">
                    <a16:creationId xmlns:a16="http://schemas.microsoft.com/office/drawing/2014/main" id="{D25570DC-C4B7-4300-8D32-86A9EDFF3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046" y="2938670"/>
                <a:ext cx="7924800" cy="1679755"/>
              </a:xfrm>
              <a:prstGeom prst="rect">
                <a:avLst/>
              </a:prstGeom>
              <a:noFill/>
              <a:ln w="38100" cmpd="dbl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20000"/>
                  </a:lnSpc>
                  <a:spcBef>
                    <a:spcPct val="0"/>
                  </a:spcBef>
                  <a:buClr>
                    <a:srgbClr val="FF3300"/>
                  </a:buClr>
                  <a:buSzTx/>
                  <a:buNone/>
                </a:pPr>
                <a:r>
                  <a:rPr lang="zh-CN" altLang="en-US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显然，求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i="1" baseline="-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宋体" panose="02010600030101010101" pitchFamily="2" charset="-12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宋体" panose="02010600030101010101" pitchFamily="2" charset="-122"/>
                  </a:rPr>
                  <a:t>)</a:t>
                </a:r>
                <a:r>
                  <a:rPr lang="zh-CN" altLang="en-US" dirty="0">
                    <a:latin typeface="宋体" panose="02010600030101010101" pitchFamily="2" charset="-122"/>
                  </a:rPr>
                  <a:t>可通过求线性方程组的解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宋体" panose="02010600030101010101" pitchFamily="2" charset="-122"/>
                  </a:rPr>
                  <a:t>的方法。当</a:t>
                </a:r>
                <a:r>
                  <a:rPr lang="en-US" altLang="zh-CN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宋体" panose="02010600030101010101" pitchFamily="2" charset="-122"/>
                  </a:rPr>
                  <a:t>较大时，计算量大，表达式复杂，不具有实用意义。</a:t>
                </a:r>
                <a:endPara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24326" name="Rectangle 6">
                <a:extLst>
                  <a:ext uri="{FF2B5EF4-FFF2-40B4-BE49-F238E27FC236}">
                    <a16:creationId xmlns:a16="http://schemas.microsoft.com/office/drawing/2014/main" id="{D25570DC-C4B7-4300-8D32-86A9EDFF3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046" y="2938670"/>
                <a:ext cx="7924800" cy="1679755"/>
              </a:xfrm>
              <a:prstGeom prst="rect">
                <a:avLst/>
              </a:prstGeom>
              <a:blipFill>
                <a:blip r:embed="rId3"/>
                <a:stretch>
                  <a:fillRect l="-1274" t="-1460" r="-637" b="-6569"/>
                </a:stretch>
              </a:blipFill>
              <a:ln w="38100" cmpd="dbl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1D29752-22DD-4B24-B3CC-9921640825A1}"/>
              </a:ext>
            </a:extLst>
          </p:cNvPr>
          <p:cNvSpPr txBox="1"/>
          <p:nvPr/>
        </p:nvSpPr>
        <p:spPr>
          <a:xfrm>
            <a:off x="585046" y="5245431"/>
            <a:ext cx="7999742" cy="576568"/>
          </a:xfrm>
          <a:prstGeom prst="rect">
            <a:avLst/>
          </a:prstGeom>
          <a:ln w="412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eaLnBrk="1" hangingPunct="1">
              <a:lnSpc>
                <a:spcPct val="120000"/>
              </a:lnSpc>
              <a:buClr>
                <a:srgbClr val="FF3300"/>
              </a:buClr>
            </a:pP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我们如何寻求易于计算、表达简单的</a:t>
            </a:r>
            <a:r>
              <a:rPr lang="en-US" altLang="zh-CN" sz="28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i="1" baseline="-30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75CADA-9D4F-0342-AA65-645108A2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32" y="4166220"/>
            <a:ext cx="4330700" cy="342900"/>
          </a:xfrm>
          <a:prstGeom prst="rect">
            <a:avLst/>
          </a:prstGeom>
        </p:spPr>
      </p:pic>
      <p:sp>
        <p:nvSpPr>
          <p:cNvPr id="4" name="上箭头 3">
            <a:extLst>
              <a:ext uri="{FF2B5EF4-FFF2-40B4-BE49-F238E27FC236}">
                <a16:creationId xmlns:a16="http://schemas.microsoft.com/office/drawing/2014/main" id="{09DC4E04-DA53-1840-9B11-4ED9EBC322B9}"/>
              </a:ext>
            </a:extLst>
          </p:cNvPr>
          <p:cNvSpPr/>
          <p:nvPr/>
        </p:nvSpPr>
        <p:spPr bwMode="auto">
          <a:xfrm flipH="1">
            <a:off x="7341686" y="4557049"/>
            <a:ext cx="326658" cy="816167"/>
          </a:xfrm>
          <a:prstGeom prst="upArrow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endParaRPr kumimoji="1" lang="zh-CN" altLang="en-US" sz="2800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0EDC96-77CF-1746-9668-FB4DE54AF533}"/>
              </a:ext>
            </a:extLst>
          </p:cNvPr>
          <p:cNvSpPr txBox="1"/>
          <p:nvPr/>
        </p:nvSpPr>
        <p:spPr>
          <a:xfrm>
            <a:off x="1121331" y="4797152"/>
            <a:ext cx="629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仅表现形式不一样，</a:t>
            </a:r>
            <a:r>
              <a:rPr kumimoji="1" lang="zh-CN" altLang="en-US" sz="2000" b="0" dirty="0">
                <a:solidFill>
                  <a:srgbClr val="FF0000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化简合并</a:t>
            </a:r>
            <a:r>
              <a:rPr kumimoji="1"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以后本质上还是这种形式</a:t>
            </a:r>
          </a:p>
        </p:txBody>
      </p:sp>
    </p:spTree>
    <p:extLst>
      <p:ext uri="{BB962C8B-B14F-4D97-AF65-F5344CB8AC3E}">
        <p14:creationId xmlns:p14="http://schemas.microsoft.com/office/powerpoint/2010/main" val="213823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6" grpId="0" animBg="1"/>
      <p:bldP spid="2" grpId="0" animBg="1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657C919-A3EF-49B9-9369-0BBC4973A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3708" y="270660"/>
            <a:ext cx="5256584" cy="56095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2800" b="1" dirty="0">
                <a:latin typeface="+mn-ea"/>
                <a:ea typeface="+mn-ea"/>
              </a:rPr>
              <a:t>4.3 </a:t>
            </a:r>
            <a:r>
              <a:rPr lang="zh-CN" altLang="en-US" sz="2800" b="1" dirty="0">
                <a:latin typeface="+mn-ea"/>
                <a:ea typeface="+mn-ea"/>
              </a:rPr>
              <a:t>线性插值</a:t>
            </a:r>
            <a:r>
              <a:rPr lang="en-US" altLang="zh-CN" sz="2800" b="1" dirty="0">
                <a:latin typeface="+mn-ea"/>
                <a:ea typeface="+mn-ea"/>
              </a:rPr>
              <a:t>(</a:t>
            </a:r>
            <a:r>
              <a:rPr lang="zh-CN" altLang="en-US" sz="2800" b="1" dirty="0">
                <a:latin typeface="+mn-ea"/>
                <a:ea typeface="+mn-ea"/>
              </a:rPr>
              <a:t>一次插值</a:t>
            </a:r>
            <a:r>
              <a:rPr lang="en-US" altLang="zh-CN" sz="2800" b="1" dirty="0">
                <a:latin typeface="+mn-ea"/>
                <a:ea typeface="+mn-ea"/>
              </a:rPr>
              <a:t>)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DBCA3-F617-8747-9CED-C5E656D8FC4B}"/>
              </a:ext>
            </a:extLst>
          </p:cNvPr>
          <p:cNvSpPr txBox="1"/>
          <p:nvPr/>
        </p:nvSpPr>
        <p:spPr>
          <a:xfrm>
            <a:off x="529164" y="822243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根据点斜式，过两点             和             的直线方程可写为           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F1A7146-9BBA-634F-84CA-FCBCA2B57E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912121"/>
            <a:ext cx="907085" cy="30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F426531-ACD0-AC4B-96E3-0EE5FCEA03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5" y="912122"/>
            <a:ext cx="907085" cy="3035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466B60-80FC-1B43-B26E-DDC48C8B47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85" y="1482350"/>
            <a:ext cx="3613645" cy="41624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FF8138F-0178-8A49-AA94-1B5F3163E146}"/>
              </a:ext>
            </a:extLst>
          </p:cNvPr>
          <p:cNvSpPr txBox="1"/>
          <p:nvPr/>
        </p:nvSpPr>
        <p:spPr>
          <a:xfrm>
            <a:off x="541740" y="179791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变形可得：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633EA21-251D-BF41-925E-0069B7DECC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36" y="2259575"/>
            <a:ext cx="3518386" cy="403818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F2CB3BF1-A2EA-B046-A010-D1C542A4F550}"/>
              </a:ext>
            </a:extLst>
          </p:cNvPr>
          <p:cNvSpPr/>
          <p:nvPr/>
        </p:nvSpPr>
        <p:spPr bwMode="auto">
          <a:xfrm>
            <a:off x="3727420" y="2020219"/>
            <a:ext cx="936104" cy="864096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A81EB83-5730-6B4D-B6DF-688E331F33ED}"/>
              </a:ext>
            </a:extLst>
          </p:cNvPr>
          <p:cNvSpPr/>
          <p:nvPr/>
        </p:nvSpPr>
        <p:spPr bwMode="auto">
          <a:xfrm>
            <a:off x="5328000" y="2020219"/>
            <a:ext cx="936104" cy="864096"/>
          </a:xfrm>
          <a:prstGeom prst="ellipse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D9AB2-2DEE-9343-8551-5DB4AB558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652" y="2902749"/>
            <a:ext cx="596900" cy="419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92AEA0-A214-E34A-9BC2-78D260BDB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2070" y="2926427"/>
            <a:ext cx="635000" cy="368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235B54-BDD6-2B4A-B745-E0E37F948DDA}"/>
              </a:ext>
            </a:extLst>
          </p:cNvPr>
          <p:cNvSpPr/>
          <p:nvPr/>
        </p:nvSpPr>
        <p:spPr>
          <a:xfrm>
            <a:off x="6995616" y="2787411"/>
            <a:ext cx="1915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线性插值基函数</a:t>
            </a:r>
            <a:r>
              <a:rPr lang="en-US" altLang="zh-CN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</a:p>
          <a:p>
            <a:r>
              <a:rPr lang="zh-CN" altLang="en-US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一次插值基函数</a:t>
            </a:r>
            <a:endParaRPr lang="zh-CN" altLang="en-US" dirty="0">
              <a:solidFill>
                <a:srgbClr val="0000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8CB9C26-886C-984B-8C37-909300FBFC8D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44208" y="3110576"/>
            <a:ext cx="551408" cy="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DA8DCE89-B87B-C549-84B9-ABA866EA9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8945" y="3717032"/>
            <a:ext cx="2679700" cy="444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8E89C2-B92E-614C-8F1B-67D6571D32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295" y="4366215"/>
            <a:ext cx="2667000" cy="381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08D940-A4A3-A24C-AF0B-5C2F37731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600" y="5121395"/>
            <a:ext cx="4284608" cy="64918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B265433-D120-A342-85C7-08ED0D27EBCD}"/>
              </a:ext>
            </a:extLst>
          </p:cNvPr>
          <p:cNvSpPr txBox="1"/>
          <p:nvPr/>
        </p:nvSpPr>
        <p:spPr>
          <a:xfrm>
            <a:off x="1892012" y="5886195"/>
            <a:ext cx="483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两个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一次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插值基函数的线性组合</a:t>
            </a:r>
          </a:p>
        </p:txBody>
      </p:sp>
    </p:spTree>
    <p:extLst>
      <p:ext uri="{BB962C8B-B14F-4D97-AF65-F5344CB8AC3E}">
        <p14:creationId xmlns:p14="http://schemas.microsoft.com/office/powerpoint/2010/main" val="241704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657C919-A3EF-49B9-9369-0BBC4973A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3708" y="270660"/>
            <a:ext cx="5256584" cy="56095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2800" dirty="0">
                <a:latin typeface="+mn-ea"/>
                <a:ea typeface="+mn-ea"/>
              </a:rPr>
              <a:t>4.3 </a:t>
            </a:r>
            <a:r>
              <a:rPr lang="zh-CN" altLang="en-US" sz="2800" dirty="0">
                <a:latin typeface="+mn-ea"/>
                <a:ea typeface="+mn-ea"/>
              </a:rPr>
              <a:t>抛物插值</a:t>
            </a:r>
            <a:r>
              <a:rPr lang="en-US" altLang="zh-CN" sz="2800" dirty="0">
                <a:latin typeface="+mn-ea"/>
                <a:ea typeface="+mn-ea"/>
              </a:rPr>
              <a:t>(</a:t>
            </a:r>
            <a:r>
              <a:rPr lang="zh-CN" altLang="en-US" sz="2800" dirty="0">
                <a:latin typeface="+mn-ea"/>
                <a:ea typeface="+mn-ea"/>
              </a:rPr>
              <a:t>二次插值</a:t>
            </a:r>
            <a:r>
              <a:rPr lang="en-US" altLang="zh-CN" sz="2800" dirty="0">
                <a:latin typeface="+mn-ea"/>
                <a:ea typeface="+mn-ea"/>
              </a:rPr>
              <a:t>)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DBCA3-F617-8747-9CED-C5E656D8FC4B}"/>
              </a:ext>
            </a:extLst>
          </p:cNvPr>
          <p:cNvSpPr txBox="1"/>
          <p:nvPr/>
        </p:nvSpPr>
        <p:spPr>
          <a:xfrm>
            <a:off x="529164" y="822243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过三点             、           和            可唯一确定一个抛物线           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F1A7146-9BBA-634F-84CA-FCBCA2B57E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75" y="912121"/>
            <a:ext cx="907085" cy="3035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F426531-ACD0-AC4B-96E3-0EE5FCEA03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11" y="912122"/>
            <a:ext cx="907085" cy="3035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F06E49-B0CB-5149-90D4-66058AF3F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478" y="871899"/>
            <a:ext cx="877554" cy="376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2D6CCA-E8EE-814F-9C3C-21F44ABEE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" y="1644543"/>
            <a:ext cx="7505700" cy="393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521C36-9FCC-A145-BD4C-01465AB54E07}"/>
              </a:ext>
            </a:extLst>
          </p:cNvPr>
          <p:cNvSpPr/>
          <p:nvPr/>
        </p:nvSpPr>
        <p:spPr>
          <a:xfrm>
            <a:off x="412413" y="11967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设方程为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C9A7A0-8AFE-D544-A304-679B456A7C4A}"/>
              </a:ext>
            </a:extLst>
          </p:cNvPr>
          <p:cNvSpPr/>
          <p:nvPr/>
        </p:nvSpPr>
        <p:spPr>
          <a:xfrm>
            <a:off x="412413" y="2016222"/>
            <a:ext cx="385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将三个插值点分别代入，得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5CFFB8-6950-DA40-8314-2158EB984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05" y="2470291"/>
            <a:ext cx="8355243" cy="64271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F9EAEDB-5583-2242-83FE-BE2B397773A0}"/>
              </a:ext>
            </a:extLst>
          </p:cNvPr>
          <p:cNvSpPr/>
          <p:nvPr/>
        </p:nvSpPr>
        <p:spPr>
          <a:xfrm>
            <a:off x="380435" y="30735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代入方程，得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0941D0-7705-AB43-A43D-1EE3DCB69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288" y="3525432"/>
            <a:ext cx="8585200" cy="749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C87AEF-7134-3640-B91D-F42134427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0152" y="4344262"/>
            <a:ext cx="6096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635342-6D10-274B-A934-4F1FD94C16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9992" y="4356962"/>
            <a:ext cx="596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3F8912E-C4C3-DD47-B3E7-05BE57F13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4796" y="4344042"/>
            <a:ext cx="571500" cy="3302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D33A4C0-DE81-B640-9226-1BC55BCEC1FD}"/>
              </a:ext>
            </a:extLst>
          </p:cNvPr>
          <p:cNvSpPr/>
          <p:nvPr/>
        </p:nvSpPr>
        <p:spPr>
          <a:xfrm>
            <a:off x="7524328" y="4221088"/>
            <a:ext cx="1710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二次插值基函数</a:t>
            </a:r>
            <a:r>
              <a:rPr lang="en-US" altLang="zh-CN" sz="16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</a:p>
          <a:p>
            <a:r>
              <a:rPr lang="zh-CN" altLang="en-US" sz="16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抛物插值基函数</a:t>
            </a:r>
            <a:endParaRPr lang="zh-CN" altLang="en-US" sz="1600" dirty="0">
              <a:solidFill>
                <a:srgbClr val="0000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C794887-D0B7-944F-9248-C00CB095C8EC}"/>
              </a:ext>
            </a:extLst>
          </p:cNvPr>
          <p:cNvCxnSpPr>
            <a:cxnSpLocks/>
          </p:cNvCxnSpPr>
          <p:nvPr/>
        </p:nvCxnSpPr>
        <p:spPr>
          <a:xfrm flipH="1">
            <a:off x="7231733" y="4517831"/>
            <a:ext cx="364603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EB81BD7-3CDE-BD4A-9C68-252229F882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0500" y="4785072"/>
            <a:ext cx="3683000" cy="1092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5021615-A0E4-BC46-BF6B-F5C77BB3E6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1445" y="5909421"/>
            <a:ext cx="4781110" cy="4577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7CAE29-89AE-4044-9E4D-B7B35BDAD3A3}"/>
              </a:ext>
            </a:extLst>
          </p:cNvPr>
          <p:cNvSpPr txBox="1"/>
          <p:nvPr/>
        </p:nvSpPr>
        <p:spPr>
          <a:xfrm>
            <a:off x="2123728" y="6351711"/>
            <a:ext cx="483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三个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二次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插值基函数的线性组合</a:t>
            </a:r>
          </a:p>
        </p:txBody>
      </p:sp>
    </p:spTree>
    <p:extLst>
      <p:ext uri="{BB962C8B-B14F-4D97-AF65-F5344CB8AC3E}">
        <p14:creationId xmlns:p14="http://schemas.microsoft.com/office/powerpoint/2010/main" val="8372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  <p:bldP spid="27" grpId="0"/>
      <p:bldP spid="2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A3CDBCA3-F617-8747-9CED-C5E656D8FC4B}"/>
              </a:ext>
            </a:extLst>
          </p:cNvPr>
          <p:cNvSpPr txBox="1"/>
          <p:nvPr/>
        </p:nvSpPr>
        <p:spPr>
          <a:xfrm>
            <a:off x="529164" y="822243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过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个点的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次插值多项式是否也可以表示为：            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CD17CFCD-5D3D-E34C-84CE-0179E71975AC}"/>
              </a:ext>
            </a:extLst>
          </p:cNvPr>
          <p:cNvSpPr txBox="1">
            <a:spLocks noChangeArrowheads="1"/>
          </p:cNvSpPr>
          <p:nvPr/>
        </p:nvSpPr>
        <p:spPr>
          <a:xfrm>
            <a:off x="2051720" y="225609"/>
            <a:ext cx="5256584" cy="560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800" b="0" dirty="0">
                <a:latin typeface="+mn-ea"/>
                <a:ea typeface="+mn-ea"/>
              </a:rPr>
              <a:t>4.3 </a:t>
            </a:r>
            <a:r>
              <a:rPr lang="zh-CN" altLang="en-US" sz="2800" b="0" dirty="0">
                <a:latin typeface="+mn-ea"/>
                <a:ea typeface="+mn-ea"/>
              </a:rPr>
              <a:t>拉格朗日</a:t>
            </a:r>
            <a:r>
              <a:rPr lang="en-US" altLang="zh-CN" sz="2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Lagrange</a:t>
            </a:r>
            <a:r>
              <a:rPr lang="en-US" altLang="zh-CN" sz="2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latin typeface="+mn-ea"/>
                <a:ea typeface="+mn-ea"/>
              </a:rPr>
              <a:t>插值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39DEB2-8BAB-4E4E-9537-964CEEC0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5" y="1319584"/>
            <a:ext cx="8851900" cy="147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E0A586-7E29-6D4B-AA3A-FC6213F2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852936"/>
            <a:ext cx="6616700" cy="723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898312-3C06-0249-9892-D7D1F4FB6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244" y="2852936"/>
            <a:ext cx="1612900" cy="965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1373D8-D17A-7A47-B17C-27FFC6C47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3645024"/>
            <a:ext cx="2311400" cy="76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C115E7C-B9F3-194C-8C3C-D8F97A4DD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922" y="3870176"/>
            <a:ext cx="304800" cy="177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11D345D-539C-EF40-A684-0C89F71DC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595" y="3630848"/>
            <a:ext cx="2362200" cy="7493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4D8CF33-79BE-1E48-A376-5A42FCA4A3E9}"/>
              </a:ext>
            </a:extLst>
          </p:cNvPr>
          <p:cNvSpPr/>
          <p:nvPr/>
        </p:nvSpPr>
        <p:spPr>
          <a:xfrm>
            <a:off x="4248099" y="3805443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又</a:t>
            </a:r>
            <a:endParaRPr lang="zh-CN" altLang="en-US" sz="20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35B9BAC-F08E-A043-8071-F3A4D40E2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422" y="4388942"/>
            <a:ext cx="4559300" cy="8001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83EE774-EE41-D04F-8A0B-58E0FF652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922" y="4697462"/>
            <a:ext cx="304800" cy="1778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72B3AD6-6ADE-6C45-B395-9B5D5C11F7A1}"/>
              </a:ext>
            </a:extLst>
          </p:cNvPr>
          <p:cNvSpPr txBox="1"/>
          <p:nvPr/>
        </p:nvSpPr>
        <p:spPr>
          <a:xfrm>
            <a:off x="2195736" y="5123250"/>
            <a:ext cx="488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是通过这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个点的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次插值多项式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6AC62D0-422C-7F4D-908D-613FCF017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844" y="5212432"/>
            <a:ext cx="723900" cy="30480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6D9542DA-72F5-C14A-86AB-2A926D7A1D64}"/>
              </a:ext>
            </a:extLst>
          </p:cNvPr>
          <p:cNvSpPr/>
          <p:nvPr/>
        </p:nvSpPr>
        <p:spPr>
          <a:xfrm>
            <a:off x="1199236" y="5085184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52D1E3D-8AAB-D84B-A36B-C72AC57703C2}"/>
              </a:ext>
            </a:extLst>
          </p:cNvPr>
          <p:cNvSpPr/>
          <p:nvPr/>
        </p:nvSpPr>
        <p:spPr>
          <a:xfrm>
            <a:off x="2683448" y="551723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称为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拉格朗日插值多项式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6E2ECE-F383-C64B-B81A-16FD4F12257B}"/>
              </a:ext>
            </a:extLst>
          </p:cNvPr>
          <p:cNvSpPr txBox="1"/>
          <p:nvPr/>
        </p:nvSpPr>
        <p:spPr>
          <a:xfrm>
            <a:off x="4932040" y="2162664"/>
            <a:ext cx="417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一组插值基函数的线性组合？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777E43-0728-9B4E-B897-CC811B0EE1BF}"/>
              </a:ext>
            </a:extLst>
          </p:cNvPr>
          <p:cNvSpPr txBox="1"/>
          <p:nvPr/>
        </p:nvSpPr>
        <p:spPr>
          <a:xfrm>
            <a:off x="6210722" y="4534305"/>
            <a:ext cx="236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满足插值条件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3564E6-749A-1C51-2117-E380900BA25F}"/>
              </a:ext>
            </a:extLst>
          </p:cNvPr>
          <p:cNvSpPr/>
          <p:nvPr/>
        </p:nvSpPr>
        <p:spPr>
          <a:xfrm>
            <a:off x="98405" y="299695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令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AC277D-A8C5-D55C-3DC9-F354435A69A6}"/>
              </a:ext>
            </a:extLst>
          </p:cNvPr>
          <p:cNvSpPr txBox="1"/>
          <p:nvPr/>
        </p:nvSpPr>
        <p:spPr>
          <a:xfrm>
            <a:off x="6219360" y="26092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乘积函数</a:t>
            </a:r>
            <a:endParaRPr kumimoji="1" lang="zh-CN" altLang="en-US" sz="2400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6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  <p:bldP spid="38" grpId="0"/>
      <p:bldP spid="39" grpId="0"/>
      <p:bldP spid="19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4">
            <a:extLst>
              <a:ext uri="{FF2B5EF4-FFF2-40B4-BE49-F238E27FC236}">
                <a16:creationId xmlns:a16="http://schemas.microsoft.com/office/drawing/2014/main" id="{C4D80FFA-EFCA-4F81-AC10-13ACB61E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52" y="307267"/>
            <a:ext cx="8077200" cy="58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 例</a:t>
            </a:r>
            <a:r>
              <a:rPr lang="en-US" altLang="zh-CN" dirty="0">
                <a:solidFill>
                  <a:srgbClr val="0000CC"/>
                </a:solidFill>
                <a:latin typeface="+mn-ea"/>
                <a:ea typeface="+mn-ea"/>
              </a:rPr>
              <a:t>4.1</a:t>
            </a:r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已知函数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i="1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ln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的函数值如下</a:t>
            </a:r>
          </a:p>
        </p:txBody>
      </p:sp>
      <p:sp>
        <p:nvSpPr>
          <p:cNvPr id="779272" name="Text Box 8">
            <a:extLst>
              <a:ext uri="{FF2B5EF4-FFF2-40B4-BE49-F238E27FC236}">
                <a16:creationId xmlns:a16="http://schemas.microsoft.com/office/drawing/2014/main" id="{5E907D24-8083-4E5B-A9C5-FDF9EE136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52" y="3002283"/>
            <a:ext cx="85344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990000"/>
                </a:solidFill>
                <a:latin typeface="+mn-ea"/>
                <a:ea typeface="+mn-ea"/>
              </a:rPr>
              <a:t>解：</a:t>
            </a:r>
            <a:r>
              <a:rPr lang="zh-CN" altLang="en-US" dirty="0">
                <a:latin typeface="+mn-ea"/>
                <a:ea typeface="+mn-ea"/>
              </a:rPr>
              <a:t>在插值计算中，为减小截断误差，通常选取与插值点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+mn-ea"/>
                <a:ea typeface="+mn-ea"/>
              </a:rPr>
              <a:t>邻接的插值节点。</a:t>
            </a:r>
          </a:p>
        </p:txBody>
      </p:sp>
      <p:graphicFrame>
        <p:nvGraphicFramePr>
          <p:cNvPr id="779310" name="Group 46">
            <a:extLst>
              <a:ext uri="{FF2B5EF4-FFF2-40B4-BE49-F238E27FC236}">
                <a16:creationId xmlns:a16="http://schemas.microsoft.com/office/drawing/2014/main" id="{331B8B6D-61EC-4515-9BBD-8377EFBB5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81434"/>
              </p:ext>
            </p:extLst>
          </p:nvPr>
        </p:nvGraphicFramePr>
        <p:xfrm>
          <a:off x="687552" y="1112274"/>
          <a:ext cx="7848600" cy="914400"/>
        </p:xfrm>
        <a:graphic>
          <a:graphicData uri="http://schemas.openxmlformats.org/drawingml/2006/table">
            <a:tbl>
              <a:tblPr/>
              <a:tblGrid>
                <a:gridCol w="126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ln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2.3026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2.3979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2.4849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2.5649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urier New" charset="0"/>
                          <a:ea typeface="宋体" charset="0"/>
                          <a:cs typeface="宋体" charset="0"/>
                        </a:rPr>
                        <a:t>2.6391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48" name="Text Box 47">
            <a:extLst>
              <a:ext uri="{FF2B5EF4-FFF2-40B4-BE49-F238E27FC236}">
                <a16:creationId xmlns:a16="http://schemas.microsoft.com/office/drawing/2014/main" id="{B19E735D-F902-451D-BF1D-E91DA401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96204"/>
            <a:ext cx="8839200" cy="57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试分别用线性插值和抛物插值计算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 ln11.75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的近似值。</a:t>
            </a:r>
          </a:p>
        </p:txBody>
      </p:sp>
      <p:grpSp>
        <p:nvGrpSpPr>
          <p:cNvPr id="779315" name="Group 51">
            <a:extLst>
              <a:ext uri="{FF2B5EF4-FFF2-40B4-BE49-F238E27FC236}">
                <a16:creationId xmlns:a16="http://schemas.microsoft.com/office/drawing/2014/main" id="{12F0D65F-D47B-4564-B98A-2BDD96E2BCE3}"/>
              </a:ext>
            </a:extLst>
          </p:cNvPr>
          <p:cNvGrpSpPr>
            <a:grpSpLocks/>
          </p:cNvGrpSpPr>
          <p:nvPr/>
        </p:nvGrpSpPr>
        <p:grpSpPr bwMode="auto">
          <a:xfrm>
            <a:off x="250568" y="4307011"/>
            <a:ext cx="7924800" cy="1354138"/>
            <a:chOff x="240" y="2880"/>
            <a:chExt cx="4992" cy="853"/>
          </a:xfrm>
        </p:grpSpPr>
        <p:sp>
          <p:nvSpPr>
            <p:cNvPr id="30753" name="Text Box 9">
              <a:extLst>
                <a:ext uri="{FF2B5EF4-FFF2-40B4-BE49-F238E27FC236}">
                  <a16:creationId xmlns:a16="http://schemas.microsoft.com/office/drawing/2014/main" id="{61653889-9D8D-47C6-A11E-00BC3D165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880"/>
              <a:ext cx="31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>
                  <a:srgbClr val="FF3300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dirty="0">
                  <a:solidFill>
                    <a:srgbClr val="990000"/>
                  </a:solidFill>
                  <a:latin typeface="+mn-ea"/>
                  <a:ea typeface="+mn-ea"/>
                </a:rPr>
                <a:t>线性插值</a:t>
              </a:r>
              <a:r>
                <a:rPr lang="zh-CN" altLang="en-US" dirty="0">
                  <a:solidFill>
                    <a:srgbClr val="0000CC"/>
                  </a:solidFill>
                  <a:latin typeface="+mn-ea"/>
                  <a:ea typeface="+mn-ea"/>
                </a:rPr>
                <a:t>：</a:t>
              </a:r>
              <a:r>
                <a:rPr lang="zh-CN" altLang="en-US" dirty="0">
                  <a:latin typeface="+mn-ea"/>
                  <a:ea typeface="+mn-ea"/>
                </a:rPr>
                <a:t>取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baseline="-20000" dirty="0">
                  <a:latin typeface="+mn-ea"/>
                  <a:ea typeface="+mn-ea"/>
                </a:rPr>
                <a:t>0</a:t>
              </a:r>
              <a:r>
                <a:rPr lang="en-US" altLang="zh-CN" dirty="0">
                  <a:latin typeface="+mn-ea"/>
                  <a:ea typeface="+mn-ea"/>
                </a:rPr>
                <a:t>=11,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baseline="-20000" dirty="0">
                  <a:latin typeface="+mn-ea"/>
                  <a:ea typeface="+mn-ea"/>
                </a:rPr>
                <a:t>1</a:t>
              </a:r>
              <a:r>
                <a:rPr lang="en-US" altLang="zh-CN" dirty="0">
                  <a:latin typeface="+mn-ea"/>
                  <a:ea typeface="+mn-ea"/>
                </a:rPr>
                <a:t>=12 </a:t>
              </a:r>
              <a:r>
                <a:rPr lang="zh-CN" altLang="en-US" dirty="0">
                  <a:latin typeface="+mn-ea"/>
                  <a:ea typeface="+mn-ea"/>
                </a:rPr>
                <a:t>得</a:t>
              </a:r>
            </a:p>
          </p:txBody>
        </p:sp>
        <p:pic>
          <p:nvPicPr>
            <p:cNvPr id="30754" name="Picture 48" descr="1">
              <a:extLst>
                <a:ext uri="{FF2B5EF4-FFF2-40B4-BE49-F238E27FC236}">
                  <a16:creationId xmlns:a16="http://schemas.microsoft.com/office/drawing/2014/main" id="{9F6A82A4-6B40-4BCE-81B3-30F320CF2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3294"/>
              <a:ext cx="384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79316" name="Group 52">
            <a:extLst>
              <a:ext uri="{FF2B5EF4-FFF2-40B4-BE49-F238E27FC236}">
                <a16:creationId xmlns:a16="http://schemas.microsoft.com/office/drawing/2014/main" id="{74BA140D-3C7A-4A96-8673-115202CC3E29}"/>
              </a:ext>
            </a:extLst>
          </p:cNvPr>
          <p:cNvGrpSpPr>
            <a:grpSpLocks/>
          </p:cNvGrpSpPr>
          <p:nvPr/>
        </p:nvGrpSpPr>
        <p:grpSpPr bwMode="auto">
          <a:xfrm>
            <a:off x="230352" y="5770856"/>
            <a:ext cx="8197850" cy="579438"/>
            <a:chOff x="240" y="3742"/>
            <a:chExt cx="5164" cy="365"/>
          </a:xfrm>
        </p:grpSpPr>
        <p:sp>
          <p:nvSpPr>
            <p:cNvPr id="30751" name="Text Box 49">
              <a:extLst>
                <a:ext uri="{FF2B5EF4-FFF2-40B4-BE49-F238E27FC236}">
                  <a16:creationId xmlns:a16="http://schemas.microsoft.com/office/drawing/2014/main" id="{99EC8B6E-22ED-477C-A642-0A7E689F9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742"/>
              <a:ext cx="240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latin typeface="+mn-ea"/>
                  <a:ea typeface="+mn-ea"/>
                </a:rPr>
                <a:t>将 </a:t>
              </a:r>
              <a:r>
                <a:rPr lang="en-US" altLang="zh-CN" sz="2800" b="1" i="1" dirty="0"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sz="2800" b="1" dirty="0">
                  <a:ea typeface="+mn-ea"/>
                  <a:cs typeface="Times New Roman" panose="02020603050405020304" pitchFamily="18" charset="0"/>
                </a:rPr>
                <a:t>=</a:t>
              </a:r>
              <a:r>
                <a:rPr lang="en-US" altLang="zh-CN" sz="2800" b="1" dirty="0">
                  <a:latin typeface="+mn-ea"/>
                  <a:ea typeface="+mn-ea"/>
                </a:rPr>
                <a:t>11.75</a:t>
              </a:r>
              <a:r>
                <a:rPr lang="en-US" altLang="zh-CN" sz="2800" b="1" i="1" dirty="0">
                  <a:latin typeface="+mn-ea"/>
                  <a:ea typeface="+mn-ea"/>
                </a:rPr>
                <a:t> </a:t>
              </a:r>
              <a:r>
                <a:rPr lang="en-US" altLang="zh-CN" sz="2800" b="1" dirty="0">
                  <a:latin typeface="+mn-ea"/>
                  <a:ea typeface="+mn-ea"/>
                </a:rPr>
                <a:t> </a:t>
              </a:r>
              <a:r>
                <a:rPr lang="zh-CN" altLang="en-US" sz="2800" b="1" dirty="0">
                  <a:latin typeface="+mn-ea"/>
                  <a:ea typeface="+mn-ea"/>
                </a:rPr>
                <a:t>代入可得：</a:t>
              </a:r>
            </a:p>
          </p:txBody>
        </p:sp>
        <p:pic>
          <p:nvPicPr>
            <p:cNvPr id="30752" name="Picture 50" descr="1">
              <a:extLst>
                <a:ext uri="{FF2B5EF4-FFF2-40B4-BE49-F238E27FC236}">
                  <a16:creationId xmlns:a16="http://schemas.microsoft.com/office/drawing/2014/main" id="{BECEDCEC-D6DE-4801-BE0F-6D69C46E7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802"/>
              <a:ext cx="2928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97A7A20-D49D-E74C-A44C-371646883DD0}"/>
              </a:ext>
            </a:extLst>
          </p:cNvPr>
          <p:cNvSpPr/>
          <p:nvPr/>
        </p:nvSpPr>
        <p:spPr>
          <a:xfrm>
            <a:off x="2601496" y="2630489"/>
            <a:ext cx="2877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时的特殊情形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1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326" name="Group 38">
            <a:extLst>
              <a:ext uri="{FF2B5EF4-FFF2-40B4-BE49-F238E27FC236}">
                <a16:creationId xmlns:a16="http://schemas.microsoft.com/office/drawing/2014/main" id="{E9ACE7CF-0825-4757-A591-3084D02F2B10}"/>
              </a:ext>
            </a:extLst>
          </p:cNvPr>
          <p:cNvGrpSpPr>
            <a:grpSpLocks/>
          </p:cNvGrpSpPr>
          <p:nvPr/>
        </p:nvGrpSpPr>
        <p:grpSpPr bwMode="auto">
          <a:xfrm>
            <a:off x="189777" y="1552639"/>
            <a:ext cx="7902576" cy="1057276"/>
            <a:chOff x="111" y="985"/>
            <a:chExt cx="4978" cy="666"/>
          </a:xfrm>
        </p:grpSpPr>
        <p:sp>
          <p:nvSpPr>
            <p:cNvPr id="32777" name="Text Box 5">
              <a:extLst>
                <a:ext uri="{FF2B5EF4-FFF2-40B4-BE49-F238E27FC236}">
                  <a16:creationId xmlns:a16="http://schemas.microsoft.com/office/drawing/2014/main" id="{EE272BF2-C404-4EAB-B6F3-838C6C638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" y="985"/>
              <a:ext cx="497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>
                  <a:srgbClr val="FF3300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dirty="0">
                  <a:latin typeface="+mn-ea"/>
                  <a:ea typeface="+mn-ea"/>
                </a:rPr>
                <a:t>取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baseline="-20000" dirty="0">
                  <a:latin typeface="+mn-ea"/>
                  <a:ea typeface="+mn-ea"/>
                </a:rPr>
                <a:t>0</a:t>
              </a:r>
              <a:r>
                <a:rPr lang="en-US" altLang="zh-CN" i="1" dirty="0">
                  <a:latin typeface="+mn-ea"/>
                  <a:ea typeface="+mn-ea"/>
                </a:rPr>
                <a:t>=</a:t>
              </a:r>
              <a:r>
                <a:rPr lang="en-US" altLang="zh-CN" dirty="0">
                  <a:latin typeface="+mn-ea"/>
                  <a:ea typeface="+mn-ea"/>
                </a:rPr>
                <a:t>11</a:t>
              </a:r>
              <a:r>
                <a:rPr lang="en-US" altLang="zh-CN" i="1" dirty="0">
                  <a:latin typeface="+mn-ea"/>
                  <a:ea typeface="+mn-ea"/>
                </a:rPr>
                <a:t>,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baseline="-20000" dirty="0">
                  <a:latin typeface="+mn-ea"/>
                  <a:ea typeface="+mn-ea"/>
                </a:rPr>
                <a:t>1</a:t>
              </a:r>
              <a:r>
                <a:rPr lang="en-US" altLang="zh-CN" i="1" dirty="0">
                  <a:latin typeface="+mn-ea"/>
                  <a:ea typeface="+mn-ea"/>
                </a:rPr>
                <a:t>=</a:t>
              </a:r>
              <a:r>
                <a:rPr lang="en-US" altLang="zh-CN" dirty="0">
                  <a:latin typeface="+mn-ea"/>
                  <a:ea typeface="+mn-ea"/>
                </a:rPr>
                <a:t>12</a:t>
              </a:r>
              <a:r>
                <a:rPr lang="en-US" altLang="zh-CN" i="1" dirty="0">
                  <a:latin typeface="+mn-ea"/>
                  <a:ea typeface="+mn-ea"/>
                </a:rPr>
                <a:t>,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baseline="-20000" dirty="0">
                  <a:latin typeface="+mn-ea"/>
                  <a:ea typeface="+mn-ea"/>
                </a:rPr>
                <a:t>2</a:t>
              </a:r>
              <a:r>
                <a:rPr lang="en-US" altLang="zh-CN" i="1" dirty="0">
                  <a:latin typeface="+mn-ea"/>
                  <a:ea typeface="+mn-ea"/>
                </a:rPr>
                <a:t>=</a:t>
              </a:r>
              <a:r>
                <a:rPr lang="en-US" altLang="zh-CN" dirty="0">
                  <a:latin typeface="+mn-ea"/>
                  <a:ea typeface="+mn-ea"/>
                </a:rPr>
                <a:t>13 </a:t>
              </a:r>
              <a:r>
                <a:rPr lang="zh-CN" altLang="en-US" dirty="0">
                  <a:latin typeface="+mn-ea"/>
                  <a:ea typeface="+mn-ea"/>
                </a:rPr>
                <a:t>。将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i="1" dirty="0">
                  <a:latin typeface="+mn-ea"/>
                  <a:ea typeface="+mn-ea"/>
                </a:rPr>
                <a:t>=</a:t>
              </a:r>
              <a:r>
                <a:rPr lang="en-US" altLang="zh-CN" dirty="0">
                  <a:latin typeface="+mn-ea"/>
                  <a:ea typeface="+mn-ea"/>
                </a:rPr>
                <a:t>11.75</a:t>
              </a:r>
              <a:r>
                <a:rPr lang="en-US" altLang="zh-CN" i="1" dirty="0">
                  <a:latin typeface="+mn-ea"/>
                  <a:ea typeface="+mn-ea"/>
                </a:rPr>
                <a:t> </a:t>
              </a:r>
              <a:r>
                <a:rPr lang="en-US" altLang="zh-CN" dirty="0">
                  <a:latin typeface="+mn-ea"/>
                  <a:ea typeface="+mn-ea"/>
                </a:rPr>
                <a:t> </a:t>
              </a:r>
              <a:r>
                <a:rPr lang="zh-CN" altLang="en-US" dirty="0">
                  <a:latin typeface="+mn-ea"/>
                  <a:ea typeface="+mn-ea"/>
                </a:rPr>
                <a:t>代入可得：</a:t>
              </a:r>
            </a:p>
          </p:txBody>
        </p:sp>
        <p:pic>
          <p:nvPicPr>
            <p:cNvPr id="32778" name="Picture 33" descr="1">
              <a:extLst>
                <a:ext uri="{FF2B5EF4-FFF2-40B4-BE49-F238E27FC236}">
                  <a16:creationId xmlns:a16="http://schemas.microsoft.com/office/drawing/2014/main" id="{285FCE25-BD7A-478D-9B7E-E6CC0746B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" y="1390"/>
              <a:ext cx="3072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0328" name="Group 40">
            <a:extLst>
              <a:ext uri="{FF2B5EF4-FFF2-40B4-BE49-F238E27FC236}">
                <a16:creationId xmlns:a16="http://schemas.microsoft.com/office/drawing/2014/main" id="{01968C7B-964F-4101-A2A9-98B290B8CC10}"/>
              </a:ext>
            </a:extLst>
          </p:cNvPr>
          <p:cNvGrpSpPr>
            <a:grpSpLocks/>
          </p:cNvGrpSpPr>
          <p:nvPr/>
        </p:nvGrpSpPr>
        <p:grpSpPr bwMode="auto">
          <a:xfrm>
            <a:off x="22285" y="2336800"/>
            <a:ext cx="7467600" cy="1693863"/>
            <a:chOff x="31" y="1265"/>
            <a:chExt cx="4704" cy="1067"/>
          </a:xfrm>
        </p:grpSpPr>
        <p:sp>
          <p:nvSpPr>
            <p:cNvPr id="32775" name="Text Box 31">
              <a:extLst>
                <a:ext uri="{FF2B5EF4-FFF2-40B4-BE49-F238E27FC236}">
                  <a16:creationId xmlns:a16="http://schemas.microsoft.com/office/drawing/2014/main" id="{7CF1121B-F0EB-42E2-BEC3-7592C866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265"/>
              <a:ext cx="4704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>
                  <a:srgbClr val="FF3300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sz="6600" b="0" dirty="0">
                  <a:latin typeface="+mn-ea"/>
                  <a:ea typeface="+mn-ea"/>
                  <a:sym typeface="Webdings" panose="05030102010509060703" pitchFamily="18" charset="2"/>
                </a:rPr>
                <a:t></a:t>
              </a:r>
              <a:r>
                <a:rPr lang="zh-CN" altLang="en-US" dirty="0">
                  <a:latin typeface="+mn-ea"/>
                  <a:ea typeface="+mn-ea"/>
                </a:rPr>
                <a:t>可以计算出 </a:t>
              </a:r>
              <a:r>
                <a:rPr lang="en-US" altLang="zh-CN" dirty="0">
                  <a:latin typeface="+mn-ea"/>
                  <a:ea typeface="+mn-ea"/>
                </a:rPr>
                <a:t>ln11.75 </a:t>
              </a:r>
              <a:r>
                <a:rPr lang="zh-CN" altLang="en-US" dirty="0">
                  <a:latin typeface="+mn-ea"/>
                  <a:ea typeface="+mn-ea"/>
                </a:rPr>
                <a:t>的近似值为：</a:t>
              </a:r>
            </a:p>
          </p:txBody>
        </p:sp>
        <p:pic>
          <p:nvPicPr>
            <p:cNvPr id="32776" name="Picture 35" descr="1">
              <a:extLst>
                <a:ext uri="{FF2B5EF4-FFF2-40B4-BE49-F238E27FC236}">
                  <a16:creationId xmlns:a16="http://schemas.microsoft.com/office/drawing/2014/main" id="{8BD62605-9235-49B8-A724-8C2A43EFC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" y="2072"/>
              <a:ext cx="3120" cy="26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0324" name="Text Box 36">
            <a:extLst>
              <a:ext uri="{FF2B5EF4-FFF2-40B4-BE49-F238E27FC236}">
                <a16:creationId xmlns:a16="http://schemas.microsoft.com/office/drawing/2014/main" id="{14B32139-3C05-4BD7-A1A8-F6C044E0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53" y="4191880"/>
            <a:ext cx="7467600" cy="58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可见，抛物插值的精度比线性插值要高。</a:t>
            </a:r>
          </a:p>
        </p:txBody>
      </p:sp>
      <p:sp>
        <p:nvSpPr>
          <p:cNvPr id="780329" name="Rectangle 41">
            <a:extLst>
              <a:ext uri="{FF2B5EF4-FFF2-40B4-BE49-F238E27FC236}">
                <a16:creationId xmlns:a16="http://schemas.microsoft.com/office/drawing/2014/main" id="{978A600B-3A23-48F4-A1B5-4453AEDAB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46" y="5057666"/>
            <a:ext cx="8305370" cy="1097223"/>
          </a:xfrm>
          <a:prstGeom prst="rect">
            <a:avLst/>
          </a:prstGeom>
          <a:noFill/>
          <a:ln w="57150" cmpd="thinThick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Lagrange</a:t>
            </a:r>
            <a:r>
              <a:rPr lang="zh-CN" altLang="en-US" dirty="0">
                <a:latin typeface="+mn-ea"/>
                <a:ea typeface="+mn-ea"/>
              </a:rPr>
              <a:t>插值多项式简单方便, 只要取定节点就可写出基函数，进而得到插值多项式，易于编程实现。</a:t>
            </a:r>
          </a:p>
        </p:txBody>
      </p:sp>
      <p:pic>
        <p:nvPicPr>
          <p:cNvPr id="12" name="Picture 16" descr="2">
            <a:extLst>
              <a:ext uri="{FF2B5EF4-FFF2-40B4-BE49-F238E27FC236}">
                <a16:creationId xmlns:a16="http://schemas.microsoft.com/office/drawing/2014/main" id="{D28A8C4F-A8BA-4AB1-97A4-784DC4DC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64" y="795771"/>
            <a:ext cx="7467600" cy="61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69EB31-E771-43B2-B6AE-548808E6A5F3}"/>
              </a:ext>
            </a:extLst>
          </p:cNvPr>
          <p:cNvSpPr txBox="1"/>
          <p:nvPr/>
        </p:nvSpPr>
        <p:spPr>
          <a:xfrm>
            <a:off x="189777" y="190851"/>
            <a:ext cx="3043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抛物插值：</a:t>
            </a:r>
            <a:endParaRPr lang="zh-CN" altLang="en-US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6B2DB8-4DE9-4925-B18B-1A5276553275}"/>
              </a:ext>
            </a:extLst>
          </p:cNvPr>
          <p:cNvSpPr txBox="1"/>
          <p:nvPr/>
        </p:nvSpPr>
        <p:spPr>
          <a:xfrm>
            <a:off x="207884" y="80446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18E226-7B74-2347-A813-DFEA4E578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564" y="2658918"/>
            <a:ext cx="2451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80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0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0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0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0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324" grpId="0" autoUpdateAnimBg="0"/>
      <p:bldP spid="78032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副标题 184322">
            <a:extLst>
              <a:ext uri="{FF2B5EF4-FFF2-40B4-BE49-F238E27FC236}">
                <a16:creationId xmlns:a16="http://schemas.microsoft.com/office/drawing/2014/main" id="{3EBAB6D0-ECDB-42B0-BC96-DD3E158B6E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692150"/>
            <a:ext cx="9144000" cy="1009278"/>
          </a:xfrm>
        </p:spPr>
        <p:txBody>
          <a:bodyPr/>
          <a:lstStyle/>
          <a:p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在插值区间</a:t>
            </a:r>
            <a:r>
              <a:rPr lang="en-US" altLang="zh-CN" sz="2800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</a:t>
            </a:r>
            <a:r>
              <a:rPr lang="en-US" altLang="zh-CN" sz="2800" i="1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800" i="1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</a:t>
            </a:r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上通过</a:t>
            </a:r>
            <a:r>
              <a:rPr lang="en-US" altLang="zh-CN" sz="2800" i="1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个节点的</a:t>
            </a:r>
            <a:r>
              <a:rPr lang="en-US" altLang="zh-CN" sz="2800" i="1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次</a:t>
            </a:r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插值多项式</a:t>
            </a:r>
            <a:endParaRPr lang="en-US" altLang="zh-CN" sz="2800" dirty="0">
              <a:solidFill>
                <a:srgbClr val="090A0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en-US" altLang="zh-CN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除了在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插值节点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上没有误差，即</a:t>
            </a:r>
            <a:endParaRPr lang="zh-CN" altLang="en-US" sz="3200" dirty="0">
              <a:solidFill>
                <a:srgbClr val="090A0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4324" name="组合 184323">
            <a:extLst>
              <a:ext uri="{FF2B5EF4-FFF2-40B4-BE49-F238E27FC236}">
                <a16:creationId xmlns:a16="http://schemas.microsoft.com/office/drawing/2014/main" id="{0AD7F965-5967-420F-84AB-77B38940326B}"/>
              </a:ext>
            </a:extLst>
          </p:cNvPr>
          <p:cNvGrpSpPr>
            <a:grpSpLocks/>
          </p:cNvGrpSpPr>
          <p:nvPr/>
        </p:nvGrpSpPr>
        <p:grpSpPr bwMode="auto">
          <a:xfrm>
            <a:off x="1511960" y="2993242"/>
            <a:ext cx="6120081" cy="2716595"/>
            <a:chOff x="1701" y="2448"/>
            <a:chExt cx="3944" cy="1740"/>
          </a:xfrm>
        </p:grpSpPr>
        <p:sp>
          <p:nvSpPr>
            <p:cNvPr id="185348" name="直接连接符 184324">
              <a:extLst>
                <a:ext uri="{FF2B5EF4-FFF2-40B4-BE49-F238E27FC236}">
                  <a16:creationId xmlns:a16="http://schemas.microsoft.com/office/drawing/2014/main" id="{BC121A03-0453-44F0-BEC1-FE50B9AC6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3797"/>
              <a:ext cx="384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49" name="直接连接符 184325">
              <a:extLst>
                <a:ext uri="{FF2B5EF4-FFF2-40B4-BE49-F238E27FC236}">
                  <a16:creationId xmlns:a16="http://schemas.microsoft.com/office/drawing/2014/main" id="{DE5398B3-1733-4A8F-B6DF-9E368D72B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9" y="2453"/>
              <a:ext cx="1" cy="14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0" name="任意多边形 184326">
              <a:extLst>
                <a:ext uri="{FF2B5EF4-FFF2-40B4-BE49-F238E27FC236}">
                  <a16:creationId xmlns:a16="http://schemas.microsoft.com/office/drawing/2014/main" id="{EA578E5E-4480-42A1-B5C2-5FA212F2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2789"/>
              <a:ext cx="3360" cy="536"/>
            </a:xfrm>
            <a:custGeom>
              <a:avLst/>
              <a:gdLst>
                <a:gd name="T0" fmla="*/ 0 w 3168"/>
                <a:gd name="T1" fmla="*/ 440 h 440"/>
                <a:gd name="T2" fmla="*/ 1008 w 3168"/>
                <a:gd name="T3" fmla="*/ 56 h 440"/>
                <a:gd name="T4" fmla="*/ 1632 w 3168"/>
                <a:gd name="T5" fmla="*/ 104 h 440"/>
                <a:gd name="T6" fmla="*/ 2064 w 3168"/>
                <a:gd name="T7" fmla="*/ 200 h 440"/>
                <a:gd name="T8" fmla="*/ 2736 w 3168"/>
                <a:gd name="T9" fmla="*/ 344 h 440"/>
                <a:gd name="T10" fmla="*/ 3168 w 3168"/>
                <a:gd name="T11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8" h="440">
                  <a:moveTo>
                    <a:pt x="0" y="440"/>
                  </a:moveTo>
                  <a:cubicBezTo>
                    <a:pt x="368" y="276"/>
                    <a:pt x="736" y="112"/>
                    <a:pt x="1008" y="56"/>
                  </a:cubicBezTo>
                  <a:cubicBezTo>
                    <a:pt x="1280" y="0"/>
                    <a:pt x="1456" y="80"/>
                    <a:pt x="1632" y="104"/>
                  </a:cubicBezTo>
                  <a:cubicBezTo>
                    <a:pt x="1808" y="128"/>
                    <a:pt x="1880" y="160"/>
                    <a:pt x="2064" y="200"/>
                  </a:cubicBezTo>
                  <a:cubicBezTo>
                    <a:pt x="2248" y="240"/>
                    <a:pt x="2552" y="304"/>
                    <a:pt x="2736" y="344"/>
                  </a:cubicBezTo>
                  <a:cubicBezTo>
                    <a:pt x="2920" y="384"/>
                    <a:pt x="3096" y="424"/>
                    <a:pt x="3168" y="44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0"/>
            </a:p>
          </p:txBody>
        </p:sp>
        <p:sp>
          <p:nvSpPr>
            <p:cNvPr id="185351" name="任意多边形 184327">
              <a:extLst>
                <a:ext uri="{FF2B5EF4-FFF2-40B4-BE49-F238E27FC236}">
                  <a16:creationId xmlns:a16="http://schemas.microsoft.com/office/drawing/2014/main" id="{BB62978C-19E4-4BD6-AAF7-2340F787D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2789"/>
              <a:ext cx="3312" cy="728"/>
            </a:xfrm>
            <a:custGeom>
              <a:avLst/>
              <a:gdLst>
                <a:gd name="T0" fmla="*/ 0 w 3168"/>
                <a:gd name="T1" fmla="*/ 544 h 728"/>
                <a:gd name="T2" fmla="*/ 144 w 3168"/>
                <a:gd name="T3" fmla="*/ 400 h 728"/>
                <a:gd name="T4" fmla="*/ 432 w 3168"/>
                <a:gd name="T5" fmla="*/ 496 h 728"/>
                <a:gd name="T6" fmla="*/ 480 w 3168"/>
                <a:gd name="T7" fmla="*/ 208 h 728"/>
                <a:gd name="T8" fmla="*/ 768 w 3168"/>
                <a:gd name="T9" fmla="*/ 352 h 728"/>
                <a:gd name="T10" fmla="*/ 912 w 3168"/>
                <a:gd name="T11" fmla="*/ 160 h 728"/>
                <a:gd name="T12" fmla="*/ 960 w 3168"/>
                <a:gd name="T13" fmla="*/ 16 h 728"/>
                <a:gd name="T14" fmla="*/ 1248 w 3168"/>
                <a:gd name="T15" fmla="*/ 256 h 728"/>
                <a:gd name="T16" fmla="*/ 1536 w 3168"/>
                <a:gd name="T17" fmla="*/ 64 h 728"/>
                <a:gd name="T18" fmla="*/ 1632 w 3168"/>
                <a:gd name="T19" fmla="*/ 64 h 728"/>
                <a:gd name="T20" fmla="*/ 1776 w 3168"/>
                <a:gd name="T21" fmla="*/ 352 h 728"/>
                <a:gd name="T22" fmla="*/ 1872 w 3168"/>
                <a:gd name="T23" fmla="*/ 352 h 728"/>
                <a:gd name="T24" fmla="*/ 2112 w 3168"/>
                <a:gd name="T25" fmla="*/ 160 h 728"/>
                <a:gd name="T26" fmla="*/ 2304 w 3168"/>
                <a:gd name="T27" fmla="*/ 496 h 728"/>
                <a:gd name="T28" fmla="*/ 2784 w 3168"/>
                <a:gd name="T29" fmla="*/ 304 h 728"/>
                <a:gd name="T30" fmla="*/ 2976 w 3168"/>
                <a:gd name="T31" fmla="*/ 688 h 728"/>
                <a:gd name="T32" fmla="*/ 3168 w 3168"/>
                <a:gd name="T33" fmla="*/ 544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8" h="728">
                  <a:moveTo>
                    <a:pt x="0" y="544"/>
                  </a:moveTo>
                  <a:cubicBezTo>
                    <a:pt x="36" y="476"/>
                    <a:pt x="72" y="408"/>
                    <a:pt x="144" y="400"/>
                  </a:cubicBezTo>
                  <a:cubicBezTo>
                    <a:pt x="216" y="392"/>
                    <a:pt x="376" y="528"/>
                    <a:pt x="432" y="496"/>
                  </a:cubicBezTo>
                  <a:cubicBezTo>
                    <a:pt x="488" y="464"/>
                    <a:pt x="424" y="232"/>
                    <a:pt x="480" y="208"/>
                  </a:cubicBezTo>
                  <a:cubicBezTo>
                    <a:pt x="536" y="184"/>
                    <a:pt x="696" y="360"/>
                    <a:pt x="768" y="352"/>
                  </a:cubicBezTo>
                  <a:cubicBezTo>
                    <a:pt x="840" y="344"/>
                    <a:pt x="880" y="216"/>
                    <a:pt x="912" y="160"/>
                  </a:cubicBezTo>
                  <a:cubicBezTo>
                    <a:pt x="944" y="104"/>
                    <a:pt x="904" y="0"/>
                    <a:pt x="960" y="16"/>
                  </a:cubicBezTo>
                  <a:cubicBezTo>
                    <a:pt x="1016" y="32"/>
                    <a:pt x="1152" y="248"/>
                    <a:pt x="1248" y="256"/>
                  </a:cubicBezTo>
                  <a:cubicBezTo>
                    <a:pt x="1344" y="264"/>
                    <a:pt x="1472" y="96"/>
                    <a:pt x="1536" y="64"/>
                  </a:cubicBezTo>
                  <a:cubicBezTo>
                    <a:pt x="1600" y="32"/>
                    <a:pt x="1592" y="16"/>
                    <a:pt x="1632" y="64"/>
                  </a:cubicBezTo>
                  <a:cubicBezTo>
                    <a:pt x="1672" y="112"/>
                    <a:pt x="1736" y="304"/>
                    <a:pt x="1776" y="352"/>
                  </a:cubicBezTo>
                  <a:cubicBezTo>
                    <a:pt x="1816" y="400"/>
                    <a:pt x="1816" y="384"/>
                    <a:pt x="1872" y="352"/>
                  </a:cubicBezTo>
                  <a:cubicBezTo>
                    <a:pt x="1928" y="320"/>
                    <a:pt x="2040" y="136"/>
                    <a:pt x="2112" y="160"/>
                  </a:cubicBezTo>
                  <a:cubicBezTo>
                    <a:pt x="2184" y="184"/>
                    <a:pt x="2192" y="472"/>
                    <a:pt x="2304" y="496"/>
                  </a:cubicBezTo>
                  <a:cubicBezTo>
                    <a:pt x="2416" y="520"/>
                    <a:pt x="2672" y="272"/>
                    <a:pt x="2784" y="304"/>
                  </a:cubicBezTo>
                  <a:cubicBezTo>
                    <a:pt x="2896" y="336"/>
                    <a:pt x="2912" y="648"/>
                    <a:pt x="2976" y="688"/>
                  </a:cubicBezTo>
                  <a:cubicBezTo>
                    <a:pt x="3040" y="728"/>
                    <a:pt x="3136" y="568"/>
                    <a:pt x="3168" y="5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b="0"/>
            </a:p>
          </p:txBody>
        </p:sp>
        <p:sp>
          <p:nvSpPr>
            <p:cNvPr id="185352" name="直接连接符 184328">
              <a:extLst>
                <a:ext uri="{FF2B5EF4-FFF2-40B4-BE49-F238E27FC236}">
                  <a16:creationId xmlns:a16="http://schemas.microsoft.com/office/drawing/2014/main" id="{06926113-C00D-45E9-9466-744B0BBCFC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7" y="3317"/>
              <a:ext cx="1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3" name="直接连接符 184329">
              <a:extLst>
                <a:ext uri="{FF2B5EF4-FFF2-40B4-BE49-F238E27FC236}">
                  <a16:creationId xmlns:a16="http://schemas.microsoft.com/office/drawing/2014/main" id="{4E3450B4-F9F9-4F5F-B95F-E7ED097E7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1" y="3269"/>
              <a:ext cx="1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4" name="直接连接符 184330">
              <a:extLst>
                <a:ext uri="{FF2B5EF4-FFF2-40B4-BE49-F238E27FC236}">
                  <a16:creationId xmlns:a16="http://schemas.microsoft.com/office/drawing/2014/main" id="{C640E9DF-4508-48EB-BB9D-72994ECD4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9" y="3317"/>
              <a:ext cx="1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5" name="直接连接符 184331">
              <a:extLst>
                <a:ext uri="{FF2B5EF4-FFF2-40B4-BE49-F238E27FC236}">
                  <a16:creationId xmlns:a16="http://schemas.microsoft.com/office/drawing/2014/main" id="{31E4DA94-84AD-4F7A-A7A4-EF698BE37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" y="2885"/>
              <a:ext cx="1" cy="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6" name="直接连接符 184332">
              <a:extLst>
                <a:ext uri="{FF2B5EF4-FFF2-40B4-BE49-F238E27FC236}">
                  <a16:creationId xmlns:a16="http://schemas.microsoft.com/office/drawing/2014/main" id="{4E9B0058-4B0C-41F9-AAC3-7FDB467BD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9" y="3221"/>
              <a:ext cx="1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7" name="直接连接符 184333">
              <a:extLst>
                <a:ext uri="{FF2B5EF4-FFF2-40B4-BE49-F238E27FC236}">
                  <a16:creationId xmlns:a16="http://schemas.microsoft.com/office/drawing/2014/main" id="{0239E373-C9D8-4FC3-8490-655CF659A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5" y="3173"/>
              <a:ext cx="1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8" name="直接连接符 184334">
              <a:extLst>
                <a:ext uri="{FF2B5EF4-FFF2-40B4-BE49-F238E27FC236}">
                  <a16:creationId xmlns:a16="http://schemas.microsoft.com/office/drawing/2014/main" id="{18D62845-9E94-4768-BF77-1E5EB4B2D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" y="2933"/>
              <a:ext cx="1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/>
            </a:p>
          </p:txBody>
        </p:sp>
        <p:sp>
          <p:nvSpPr>
            <p:cNvPr id="185359" name="文本框 184335">
              <a:extLst>
                <a:ext uri="{FF2B5EF4-FFF2-40B4-BE49-F238E27FC236}">
                  <a16:creationId xmlns:a16="http://schemas.microsoft.com/office/drawing/2014/main" id="{5E6E9467-E9AE-4D5F-9DA2-4DBFA3919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3" y="3834"/>
              <a:ext cx="3792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110000"/>
                </a:lnSpc>
                <a:spcBef>
                  <a:spcPct val="5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baseline="-25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800" b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baseline="-25000" dirty="0">
                  <a:latin typeface="Times New Roman" panose="02020603050405020304" pitchFamily="18" charset="0"/>
                </a:rPr>
                <a:t>1                            </a:t>
              </a:r>
              <a:r>
                <a:rPr lang="en-US" altLang="zh-CN" sz="2800" b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baseline="-25000" dirty="0">
                  <a:latin typeface="Times New Roman" panose="02020603050405020304" pitchFamily="18" charset="0"/>
                </a:rPr>
                <a:t>i</a:t>
              </a:r>
              <a:r>
                <a:rPr lang="zh-CN" altLang="en-US" sz="2800" b="0" baseline="-25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800" b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baseline="-25000" dirty="0">
                  <a:latin typeface="Times New Roman" panose="02020603050405020304" pitchFamily="18" charset="0"/>
                </a:rPr>
                <a:t>i+1                           </a:t>
              </a:r>
              <a:r>
                <a:rPr lang="en-US" altLang="zh-CN" sz="2800" b="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baseline="-25000" dirty="0">
                  <a:latin typeface="Times New Roman" panose="02020603050405020304" pitchFamily="18" charset="0"/>
                </a:rPr>
                <a:t>n-1 </a:t>
              </a:r>
              <a:r>
                <a:rPr lang="en-US" altLang="zh-CN" sz="2800" b="0" dirty="0" err="1"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baseline="-25000" dirty="0" err="1">
                  <a:latin typeface="Times New Roman" panose="02020603050405020304" pitchFamily="18" charset="0"/>
                </a:rPr>
                <a:t>n</a:t>
              </a:r>
              <a:endParaRPr lang="en-US" altLang="zh-CN" sz="28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85360" name="文本框 184336">
              <a:extLst>
                <a:ext uri="{FF2B5EF4-FFF2-40B4-BE49-F238E27FC236}">
                  <a16:creationId xmlns:a16="http://schemas.microsoft.com/office/drawing/2014/main" id="{AFA18438-5A9C-44D5-A933-5D9CE59FF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" y="2448"/>
              <a:ext cx="514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endParaRPr lang="zh-CN" altLang="en-US" sz="2800" b="0">
                <a:latin typeface="Times New Roman" panose="02020603050405020304" pitchFamily="18" charset="0"/>
              </a:endParaRPr>
            </a:p>
          </p:txBody>
        </p:sp>
        <p:sp>
          <p:nvSpPr>
            <p:cNvPr id="185361" name="文本框 184337">
              <a:extLst>
                <a:ext uri="{FF2B5EF4-FFF2-40B4-BE49-F238E27FC236}">
                  <a16:creationId xmlns:a16="http://schemas.microsoft.com/office/drawing/2014/main" id="{5039626F-51AF-44BD-9540-4D7BC3182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3055"/>
              <a:ext cx="81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400" b="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400" b="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f</a:t>
              </a:r>
              <a:r>
                <a: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400" b="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85362" name="文本框 184338">
              <a:extLst>
                <a:ext uri="{FF2B5EF4-FFF2-40B4-BE49-F238E27FC236}">
                  <a16:creationId xmlns:a16="http://schemas.microsoft.com/office/drawing/2014/main" id="{3CD86426-ADE2-4825-96CB-DBD58BF1E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7" y="2810"/>
              <a:ext cx="105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800" b="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sz="2800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800" b="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800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800" b="0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800" b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85363" name="文本框 184339">
              <a:extLst>
                <a:ext uri="{FF2B5EF4-FFF2-40B4-BE49-F238E27FC236}">
                  <a16:creationId xmlns:a16="http://schemas.microsoft.com/office/drawing/2014/main" id="{7BA4748F-81AC-4087-9425-72055CEED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" y="3738"/>
              <a:ext cx="24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400" b="0" i="1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85364" name="文本框 184340">
              <a:extLst>
                <a:ext uri="{FF2B5EF4-FFF2-40B4-BE49-F238E27FC236}">
                  <a16:creationId xmlns:a16="http://schemas.microsoft.com/office/drawing/2014/main" id="{F5DD14DC-0B5B-433C-A133-75DD6C60D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6" y="3784"/>
              <a:ext cx="24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27305F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400" b="0" i="1" dirty="0"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84343" name="矩形 184342">
            <a:extLst>
              <a:ext uri="{FF2B5EF4-FFF2-40B4-BE49-F238E27FC236}">
                <a16:creationId xmlns:a16="http://schemas.microsoft.com/office/drawing/2014/main" id="{A6E53427-1CA0-44A5-81EF-7812C79E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4" y="2420888"/>
            <a:ext cx="8481960" cy="62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28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其它点</a:t>
            </a:r>
            <a:r>
              <a:rPr lang="zh-CN" altLang="en-US" sz="2800" b="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上，只是</a:t>
            </a:r>
            <a:r>
              <a:rPr lang="en-US" altLang="zh-CN" sz="2800" b="0" i="1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 </a:t>
            </a:r>
            <a:r>
              <a:rPr lang="en-US" altLang="zh-CN" sz="2800" b="0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b="0" i="1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800" b="0" dirty="0">
                <a:solidFill>
                  <a:srgbClr val="090A0B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(x)</a:t>
            </a:r>
            <a:r>
              <a:rPr lang="zh-CN" altLang="en-US" sz="2800" b="0" dirty="0">
                <a:solidFill>
                  <a:srgbClr val="090A0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的近似值，一般存在误差</a:t>
            </a:r>
            <a:endParaRPr lang="en-US" altLang="zh-CN" sz="2800" b="0" dirty="0">
              <a:solidFill>
                <a:srgbClr val="090A0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551F255-C59B-482D-9E05-BC913BC1E565}"/>
              </a:ext>
            </a:extLst>
          </p:cNvPr>
          <p:cNvSpPr txBox="1">
            <a:spLocks/>
          </p:cNvSpPr>
          <p:nvPr/>
        </p:nvSpPr>
        <p:spPr>
          <a:xfrm>
            <a:off x="1808237" y="44079"/>
            <a:ext cx="5527526" cy="5797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600" b="1" dirty="0"/>
              <a:t>多项式插值的误差分析</a:t>
            </a:r>
            <a:endParaRPr lang="zh-CN" altLang="en-US" sz="3600" b="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E2CFAD-265A-F4A8-8541-122BF2A6BD93}"/>
              </a:ext>
            </a:extLst>
          </p:cNvPr>
          <p:cNvGrpSpPr/>
          <p:nvPr/>
        </p:nvGrpSpPr>
        <p:grpSpPr>
          <a:xfrm>
            <a:off x="188713" y="5733256"/>
            <a:ext cx="8766575" cy="654949"/>
            <a:chOff x="122801" y="5733256"/>
            <a:chExt cx="8766575" cy="654949"/>
          </a:xfrm>
        </p:grpSpPr>
        <p:sp>
          <p:nvSpPr>
            <p:cNvPr id="184342" name="矩形 184341">
              <a:extLst>
                <a:ext uri="{FF2B5EF4-FFF2-40B4-BE49-F238E27FC236}">
                  <a16:creationId xmlns:a16="http://schemas.microsoft.com/office/drawing/2014/main" id="{F00F3B3E-3AF9-471F-9148-2C95ADCA8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01" y="5733256"/>
              <a:ext cx="8766575" cy="654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20000"/>
                </a:spcBef>
              </a:pPr>
              <a:r>
                <a:rPr lang="zh-CN" altLang="en-US" sz="32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称</a:t>
              </a:r>
              <a:r>
                <a:rPr lang="en-US" altLang="zh-CN" sz="32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  </a:t>
              </a:r>
              <a:r>
                <a:rPr lang="zh-CN" altLang="en-US" sz="32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为插值多项式的</a:t>
              </a:r>
              <a:r>
                <a:rPr lang="zh-CN" altLang="en-US" sz="3200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截断误差</a:t>
              </a:r>
              <a:r>
                <a:rPr lang="zh-CN" altLang="en-US" sz="3200" b="0" dirty="0">
                  <a:latin typeface="黑体" panose="02010609060101010101" pitchFamily="49" charset="-122"/>
                  <a:ea typeface="黑体" panose="02010609060101010101" pitchFamily="49" charset="-122"/>
                </a:rPr>
                <a:t>或</a:t>
              </a:r>
              <a:r>
                <a:rPr lang="zh-CN" altLang="en-US" sz="3200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余项</a:t>
              </a:r>
              <a:endPara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C495DA5-AAA4-C346-8E84-5FC97241B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08" y="5906556"/>
              <a:ext cx="2448272" cy="367649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8CB8D4-DDDA-AB43-9FBA-12ED59448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65" y="1700808"/>
            <a:ext cx="4046271" cy="5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3C3578D-C6CE-4B31-868A-2AB3B953E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530623"/>
              </p:ext>
            </p:extLst>
          </p:nvPr>
        </p:nvGraphicFramePr>
        <p:xfrm>
          <a:off x="755576" y="836712"/>
          <a:ext cx="7632848" cy="5258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59956" imgH="4216466" progId="Word.Document.8">
                  <p:embed/>
                </p:oleObj>
              </mc:Choice>
              <mc:Fallback>
                <p:oleObj name="Document" r:id="rId2" imgW="5559956" imgH="4216466" progId="Word.Document.8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3C3578D-C6CE-4B31-868A-2AB3B953E4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836712"/>
                        <a:ext cx="7632848" cy="5258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5B7D4AC-A34D-45E7-A2F5-45F5BF531A3F}"/>
              </a:ext>
            </a:extLst>
          </p:cNvPr>
          <p:cNvSpPr/>
          <p:nvPr/>
        </p:nvSpPr>
        <p:spPr bwMode="auto">
          <a:xfrm>
            <a:off x="1475656" y="4581128"/>
            <a:ext cx="5904656" cy="504056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9C87F66-DB3A-C045-ADC8-DE1B4F2AAB6F}"/>
              </a:ext>
            </a:extLst>
          </p:cNvPr>
          <p:cNvSpPr txBox="1">
            <a:spLocks/>
          </p:cNvSpPr>
          <p:nvPr/>
        </p:nvSpPr>
        <p:spPr>
          <a:xfrm>
            <a:off x="1808237" y="332656"/>
            <a:ext cx="5527526" cy="5797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600" b="1" dirty="0"/>
              <a:t>多项式插值的误差估计</a:t>
            </a:r>
            <a:endParaRPr lang="zh-CN" altLang="en-US" sz="36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632EA-4173-571C-3024-3F4C778F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5305324"/>
            <a:ext cx="927100" cy="635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30E1996-C6EA-F34B-1C6E-01C3071D5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82" y="1460986"/>
            <a:ext cx="751582" cy="514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9CFF6D-0861-B88D-D9E2-50AA4340E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4555502"/>
            <a:ext cx="7200900" cy="14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98A5-1F54-4EC8-AE0D-6733A4C07F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9792" y="651949"/>
            <a:ext cx="3744416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400" b="1" dirty="0">
                <a:latin typeface="+mn-ea"/>
              </a:rPr>
              <a:t>第四章 插值法</a:t>
            </a:r>
            <a:endParaRPr lang="en-US" altLang="zh-CN" sz="4400" b="1" dirty="0">
              <a:latin typeface="+mn-ea"/>
            </a:endParaRPr>
          </a:p>
          <a:p>
            <a:pPr marL="0" indent="0">
              <a:buNone/>
            </a:pPr>
            <a:r>
              <a:rPr lang="zh-CN" altLang="en-US" sz="4400" dirty="0">
                <a:latin typeface="+mn-ea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B28846-C7DA-44BD-98AF-B7EA86C41592}"/>
              </a:ext>
            </a:extLst>
          </p:cNvPr>
          <p:cNvSpPr txBox="1"/>
          <p:nvPr/>
        </p:nvSpPr>
        <p:spPr>
          <a:xfrm>
            <a:off x="2535524" y="1556792"/>
            <a:ext cx="6374885" cy="432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4.1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引言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4.2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多项式插值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4.3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拉格朗日插值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4.4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牛顿插值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4.5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埃尔米特插值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4.6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分段插值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48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4.7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三次样条插值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课本在第五章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237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26E9F8F-BB5C-45C5-57EF-2DF6E419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46" y="-4336"/>
            <a:ext cx="3406683" cy="50305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9926E58-FE81-4E48-BF3C-1C25392F71DE}"/>
              </a:ext>
            </a:extLst>
          </p:cNvPr>
          <p:cNvSpPr txBox="1"/>
          <p:nvPr/>
        </p:nvSpPr>
        <p:spPr>
          <a:xfrm>
            <a:off x="703532" y="2602599"/>
            <a:ext cx="441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内至少有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个零点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54541A-BCF4-B743-975F-636AC5F77181}"/>
              </a:ext>
            </a:extLst>
          </p:cNvPr>
          <p:cNvSpPr txBox="1"/>
          <p:nvPr/>
        </p:nvSpPr>
        <p:spPr>
          <a:xfrm>
            <a:off x="785482" y="3045600"/>
            <a:ext cx="48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…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E5BAA0-C47A-B44D-82CA-4C4CF797D213}"/>
              </a:ext>
            </a:extLst>
          </p:cNvPr>
          <p:cNvSpPr txBox="1"/>
          <p:nvPr/>
        </p:nvSpPr>
        <p:spPr>
          <a:xfrm>
            <a:off x="742288" y="2186524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可知       在点            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  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处的值为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个零点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3CE9DD-AD11-E042-9549-DC5A6A548845}"/>
              </a:ext>
            </a:extLst>
          </p:cNvPr>
          <p:cNvSpPr/>
          <p:nvPr/>
        </p:nvSpPr>
        <p:spPr>
          <a:xfrm>
            <a:off x="467544" y="35757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证明：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E9D320-A017-9546-9A2A-A240C05C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2" y="2733952"/>
            <a:ext cx="266700" cy="19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3B3EDE4-E8ED-5640-A543-1BC34AD7D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728" y="429585"/>
            <a:ext cx="3581400" cy="381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67A3BF-8FE0-2C43-B179-ED91045C6854}"/>
              </a:ext>
            </a:extLst>
          </p:cNvPr>
          <p:cNvSpPr txBox="1"/>
          <p:nvPr/>
        </p:nvSpPr>
        <p:spPr>
          <a:xfrm>
            <a:off x="725672" y="861633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设          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9B808D-8673-5849-B343-F9E08474E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149" y="945605"/>
            <a:ext cx="6731000" cy="3429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D0F2A1D5-E3A5-DD40-9E75-522712A0D630}"/>
              </a:ext>
            </a:extLst>
          </p:cNvPr>
          <p:cNvSpPr/>
          <p:nvPr/>
        </p:nvSpPr>
        <p:spPr bwMode="auto">
          <a:xfrm>
            <a:off x="6408000" y="819242"/>
            <a:ext cx="648072" cy="553235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0C60084-1787-354B-A6FE-6E55739F30AF}"/>
              </a:ext>
            </a:extLst>
          </p:cNvPr>
          <p:cNvCxnSpPr/>
          <p:nvPr/>
        </p:nvCxnSpPr>
        <p:spPr>
          <a:xfrm flipV="1">
            <a:off x="7092280" y="588409"/>
            <a:ext cx="288032" cy="1905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CF594DF-391F-A74A-AFCF-02FE0B8101A8}"/>
              </a:ext>
            </a:extLst>
          </p:cNvPr>
          <p:cNvSpPr txBox="1"/>
          <p:nvPr/>
        </p:nvSpPr>
        <p:spPr>
          <a:xfrm>
            <a:off x="742288" y="1278301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把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看成区间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内的一个固定点，作辅助函数           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3DB5007-092B-4F48-AA78-179E664CF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056" y="1797737"/>
            <a:ext cx="51308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CB4F52-2CAB-6C44-B045-A193355A9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911" y="2259625"/>
            <a:ext cx="546100" cy="330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5792317-D908-2148-80F5-C65B6020F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5776" y="2270166"/>
            <a:ext cx="1854200" cy="2921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DF9F1FC-B051-4644-A5D9-8540A001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24" y="2746615"/>
            <a:ext cx="266700" cy="1905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97048EA-E945-054C-95D4-26C925ACB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75" y="3212510"/>
            <a:ext cx="266700" cy="190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2DD4B08-3186-DA41-AFAA-2DBDB1A6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605" y="2699631"/>
            <a:ext cx="533400" cy="2921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C417A52-DA89-5146-BA3E-2D8676402720}"/>
              </a:ext>
            </a:extLst>
          </p:cNvPr>
          <p:cNvSpPr txBox="1"/>
          <p:nvPr/>
        </p:nvSpPr>
        <p:spPr>
          <a:xfrm>
            <a:off x="1681331" y="3064264"/>
            <a:ext cx="438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内至少有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个零点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5418016-A20E-0C42-AB50-7187CBB6A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6178" y="3142697"/>
            <a:ext cx="977900" cy="3429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A7677B5-3C37-C647-9EBC-956E712B1F62}"/>
              </a:ext>
            </a:extLst>
          </p:cNvPr>
          <p:cNvSpPr txBox="1"/>
          <p:nvPr/>
        </p:nvSpPr>
        <p:spPr>
          <a:xfrm>
            <a:off x="5057552" y="2577230"/>
            <a:ext cx="441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内至少有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个零点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F80101D-3822-4F4F-AF79-5BB0F69C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6" y="3208280"/>
            <a:ext cx="266700" cy="1905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F8836FD-40B8-E046-B035-B8730D9DF5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7285" y="2705491"/>
            <a:ext cx="584200" cy="2794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160FC9AD-2100-FD4D-8629-038E2DEEF267}"/>
              </a:ext>
            </a:extLst>
          </p:cNvPr>
          <p:cNvSpPr/>
          <p:nvPr/>
        </p:nvSpPr>
        <p:spPr>
          <a:xfrm>
            <a:off x="7393860" y="309388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罗尔定理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B28C06-7C14-6443-BA69-180C34ACA45B}"/>
              </a:ext>
            </a:extLst>
          </p:cNvPr>
          <p:cNvSpPr/>
          <p:nvPr/>
        </p:nvSpPr>
        <p:spPr>
          <a:xfrm>
            <a:off x="920804" y="342224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即至少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6A66B8F-1568-DC4D-B070-FC40BA357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28" y="4153496"/>
            <a:ext cx="266700" cy="1905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C3F655B-97C7-2541-BEA5-7EAF870ACA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6949" y="3902282"/>
            <a:ext cx="4089400" cy="71120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14C6C02-62AF-D345-8A5E-CEDB770D7C43}"/>
              </a:ext>
            </a:extLst>
          </p:cNvPr>
          <p:cNvSpPr/>
          <p:nvPr/>
        </p:nvSpPr>
        <p:spPr>
          <a:xfrm>
            <a:off x="887000" y="4820115"/>
            <a:ext cx="1832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代入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式得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0ADBBD6-73F8-934F-A0C8-DC60DC8D02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8136" y="4708048"/>
            <a:ext cx="3048000" cy="6858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92C45DA-7876-D746-8986-699F15286E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4872" y="933641"/>
            <a:ext cx="355600" cy="330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0D2308C-2C71-1C40-8695-51241E739B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9275" y="4885847"/>
            <a:ext cx="355600" cy="3302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AC31EF90-9AA0-7E4E-A9FB-942FEBDAB896}"/>
              </a:ext>
            </a:extLst>
          </p:cNvPr>
          <p:cNvSpPr/>
          <p:nvPr/>
        </p:nvSpPr>
        <p:spPr>
          <a:xfrm>
            <a:off x="767808" y="5393848"/>
            <a:ext cx="7404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由于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内的具体位置无法确切给出，若能求出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065A353-F896-294F-BB14-4D92186953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7261" y="5491221"/>
            <a:ext cx="152400" cy="2794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EAA3CE8-807B-8C46-8582-3D9A41ED47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1305" y="5967580"/>
            <a:ext cx="2781300" cy="5207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23E0563-0656-6D41-904F-8D089DEA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33" y="6133624"/>
            <a:ext cx="266700" cy="1905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AE058D1-3BA8-104F-B7F7-ECDDAE5F6E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9447" y="5967580"/>
            <a:ext cx="2921000" cy="4572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CC2138C-4C49-0A4A-8447-586758E0C17A}"/>
              </a:ext>
            </a:extLst>
          </p:cNvPr>
          <p:cNvSpPr/>
          <p:nvPr/>
        </p:nvSpPr>
        <p:spPr>
          <a:xfrm>
            <a:off x="7184996" y="6341258"/>
            <a:ext cx="1481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截断误差界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26A485-E31D-3B47-89D7-3959DF2D8498}"/>
              </a:ext>
            </a:extLst>
          </p:cNvPr>
          <p:cNvSpPr/>
          <p:nvPr/>
        </p:nvSpPr>
        <p:spPr>
          <a:xfrm>
            <a:off x="7380312" y="34636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待定函数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4F40FD-DB6C-A0CB-C7EA-DC4EBA031A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0895" y="3500626"/>
            <a:ext cx="662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19" grpId="0"/>
      <p:bldP spid="9" grpId="0"/>
      <p:bldP spid="8" grpId="0" animBg="1"/>
      <p:bldP spid="17" grpId="0"/>
      <p:bldP spid="29" grpId="0"/>
      <p:bldP spid="32" grpId="0"/>
      <p:bldP spid="37" grpId="0"/>
      <p:bldP spid="38" grpId="0"/>
      <p:bldP spid="43" grpId="0"/>
      <p:bldP spid="48" grpId="0"/>
      <p:bldP spid="5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标题 186369">
            <a:extLst>
              <a:ext uri="{FF2B5EF4-FFF2-40B4-BE49-F238E27FC236}">
                <a16:creationId xmlns:a16="http://schemas.microsoft.com/office/drawing/2014/main" id="{AEB0BA2F-08EE-4D83-AAF8-1B059C1A69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9796" y="463240"/>
            <a:ext cx="8244408" cy="649287"/>
          </a:xfrm>
        </p:spPr>
        <p:txBody>
          <a:bodyPr anchor="ctr">
            <a:noAutofit/>
          </a:bodyPr>
          <a:lstStyle/>
          <a:p>
            <a:r>
              <a:rPr lang="zh-CN" altLang="en-US" sz="3600" b="1" dirty="0"/>
              <a:t>拉格朗日插值的误差分析</a:t>
            </a:r>
            <a:endParaRPr lang="zh-CN" altLang="en-US" sz="3600" b="1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6371" name="副标题 186370">
            <a:extLst>
              <a:ext uri="{FF2B5EF4-FFF2-40B4-BE49-F238E27FC236}">
                <a16:creationId xmlns:a16="http://schemas.microsoft.com/office/drawing/2014/main" id="{670F7C47-4D89-4873-9BCC-AC992CE74C2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2536" y="2204864"/>
            <a:ext cx="3815408" cy="649288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对于线性插值，误差为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03358D-5AA8-D949-8EBB-2BA73044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45" y="1268760"/>
            <a:ext cx="3455911" cy="7775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C172C2A-4ECB-C748-A225-5A6F0C64F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65" y="2638661"/>
            <a:ext cx="8099182" cy="7183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6714A7-D1C2-BD44-9216-D98F7850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93" y="1651175"/>
            <a:ext cx="2089812" cy="651773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9753691-BF08-F546-AEF9-26BCF056A94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940152" y="1859899"/>
            <a:ext cx="430941" cy="1171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46DD474-E841-6196-CBC5-54FB2CA5939F}"/>
              </a:ext>
            </a:extLst>
          </p:cNvPr>
          <p:cNvSpPr/>
          <p:nvPr/>
        </p:nvSpPr>
        <p:spPr>
          <a:xfrm>
            <a:off x="482414" y="339938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0FC995-B760-B806-B39A-41AB0E643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22" y="3496413"/>
            <a:ext cx="2921000" cy="330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54B9EE-26B0-E143-6C48-D91CA00E26B2}"/>
              </a:ext>
            </a:extLst>
          </p:cNvPr>
          <p:cNvSpPr/>
          <p:nvPr/>
        </p:nvSpPr>
        <p:spPr>
          <a:xfrm>
            <a:off x="482414" y="395218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763765-F7FA-B18B-E645-820023413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22" y="3861048"/>
            <a:ext cx="1663700" cy="6477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939D01-9A6D-703D-0339-5912E4B301C9}"/>
              </a:ext>
            </a:extLst>
          </p:cNvPr>
          <p:cNvSpPr/>
          <p:nvPr/>
        </p:nvSpPr>
        <p:spPr>
          <a:xfrm>
            <a:off x="2758633" y="3917752"/>
            <a:ext cx="444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(   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                            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                  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307970-6CB1-61F8-2EC8-6631D8A7C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254" y="3996296"/>
            <a:ext cx="39370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832A65-1C92-67CB-DAEA-C8EE4F233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2848" y="4940177"/>
            <a:ext cx="2111219" cy="61624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E8BC4B-7627-F03D-82EE-3A6B8C037A8E}"/>
              </a:ext>
            </a:extLst>
          </p:cNvPr>
          <p:cNvSpPr/>
          <p:nvPr/>
        </p:nvSpPr>
        <p:spPr>
          <a:xfrm>
            <a:off x="467544" y="549937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若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7730D38-AC62-81B0-EA11-205929A24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597" y="5568280"/>
            <a:ext cx="1549400" cy="381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6BF755-7679-B658-B713-5BA532673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500" y="5425406"/>
            <a:ext cx="2286000" cy="609600"/>
          </a:xfrm>
          <a:prstGeom prst="rect">
            <a:avLst/>
          </a:prstGeom>
        </p:spPr>
      </p:pic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9A5870D-A01B-4568-0422-E0EEE19DDFAC}"/>
              </a:ext>
            </a:extLst>
          </p:cNvPr>
          <p:cNvCxnSpPr/>
          <p:nvPr/>
        </p:nvCxnSpPr>
        <p:spPr>
          <a:xfrm>
            <a:off x="2784746" y="6035006"/>
            <a:ext cx="19367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36994DA2-831C-4FF8-4499-23BA5024B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7124" y="3497992"/>
            <a:ext cx="3378200" cy="3175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7D8BDDF-7741-60F1-10B3-100C62074B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622" y="4499413"/>
            <a:ext cx="5346700" cy="457200"/>
          </a:xfrm>
          <a:prstGeom prst="rect">
            <a:avLst/>
          </a:prstGeom>
        </p:spPr>
      </p:pic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26E539B6-040C-0222-B870-FC91D28C7A40}"/>
              </a:ext>
            </a:extLst>
          </p:cNvPr>
          <p:cNvCxnSpPr>
            <a:cxnSpLocks/>
          </p:cNvCxnSpPr>
          <p:nvPr/>
        </p:nvCxnSpPr>
        <p:spPr>
          <a:xfrm>
            <a:off x="4272848" y="3386609"/>
            <a:ext cx="2972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7854982-1320-4670-D6F0-DFA189897742}"/>
              </a:ext>
            </a:extLst>
          </p:cNvPr>
          <p:cNvSpPr/>
          <p:nvPr/>
        </p:nvSpPr>
        <p:spPr>
          <a:xfrm>
            <a:off x="3268855" y="6035006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误差界</a:t>
            </a:r>
          </a:p>
        </p:txBody>
      </p:sp>
    </p:spTree>
    <p:extLst>
      <p:ext uri="{BB962C8B-B14F-4D97-AF65-F5344CB8AC3E}">
        <p14:creationId xmlns:p14="http://schemas.microsoft.com/office/powerpoint/2010/main" val="1710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/>
      <p:bldP spid="5" grpId="0"/>
      <p:bldP spid="10" grpId="0"/>
      <p:bldP spid="12" grpId="0"/>
      <p:bldP spid="19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标题 186369">
            <a:extLst>
              <a:ext uri="{FF2B5EF4-FFF2-40B4-BE49-F238E27FC236}">
                <a16:creationId xmlns:a16="http://schemas.microsoft.com/office/drawing/2014/main" id="{AEB0BA2F-08EE-4D83-AAF8-1B059C1A69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9796" y="463240"/>
            <a:ext cx="8244408" cy="649287"/>
          </a:xfrm>
        </p:spPr>
        <p:txBody>
          <a:bodyPr anchor="ctr">
            <a:noAutofit/>
          </a:bodyPr>
          <a:lstStyle/>
          <a:p>
            <a:r>
              <a:rPr lang="zh-CN" altLang="en-US" sz="3600" b="1" dirty="0"/>
              <a:t>拉格朗日插值的误差分析</a:t>
            </a:r>
            <a:endParaRPr lang="zh-CN" altLang="en-US" sz="3600" b="1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6373" name="矩形 186372">
            <a:extLst>
              <a:ext uri="{FF2B5EF4-FFF2-40B4-BE49-F238E27FC236}">
                <a16:creationId xmlns:a16="http://schemas.microsoft.com/office/drawing/2014/main" id="{3AA74A94-B2FF-40B1-9404-40D1E37DE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56" y="2506131"/>
            <a:ext cx="381540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对于抛物插值，误差为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03358D-5AA8-D949-8EBB-2BA73044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45" y="1268760"/>
            <a:ext cx="3455911" cy="7775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B822B5-65FD-B04C-BB1E-57596F07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56" y="3226211"/>
            <a:ext cx="7026412" cy="1210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6714A7-D1C2-BD44-9216-D98F7850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93" y="1651175"/>
            <a:ext cx="2089812" cy="651773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9753691-BF08-F546-AEF9-26BCF056A94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940152" y="1859899"/>
            <a:ext cx="430941" cy="1171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78874D2-93BF-674C-38BA-9041D43A60D9}"/>
              </a:ext>
            </a:extLst>
          </p:cNvPr>
          <p:cNvCxnSpPr>
            <a:cxnSpLocks/>
          </p:cNvCxnSpPr>
          <p:nvPr/>
        </p:nvCxnSpPr>
        <p:spPr>
          <a:xfrm>
            <a:off x="2129310" y="4378339"/>
            <a:ext cx="41706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副标题 187394">
            <a:extLst>
              <a:ext uri="{FF2B5EF4-FFF2-40B4-BE49-F238E27FC236}">
                <a16:creationId xmlns:a16="http://schemas.microsoft.com/office/drawing/2014/main" id="{CE6B7EAA-D1DC-4496-83EB-B3A7BAD51D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504" y="258838"/>
            <a:ext cx="8694266" cy="1338518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，用线性插值估计</a:t>
            </a:r>
          </a:p>
        </p:txBody>
      </p:sp>
      <p:sp>
        <p:nvSpPr>
          <p:cNvPr id="187396" name="矩形 187395">
            <a:extLst>
              <a:ext uri="{FF2B5EF4-FFF2-40B4-BE49-F238E27FC236}">
                <a16:creationId xmlns:a16="http://schemas.microsoft.com/office/drawing/2014/main" id="{0E7A9D2E-0B2D-4F89-9997-241142164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856" y="869156"/>
            <a:ext cx="4698132" cy="58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 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=115</a:t>
            </a:r>
            <a:r>
              <a:rPr lang="zh-CN" altLang="en-US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时的截断误差。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397" name="对象 187396">
                <a:extLst>
                  <a:ext uri="{FF2B5EF4-FFF2-40B4-BE49-F238E27FC236}">
                    <a16:creationId xmlns:a16="http://schemas.microsoft.com/office/drawing/2014/main" id="{D1749D2F-0B51-44AB-8480-3EE98158E0CB}"/>
                  </a:ext>
                </a:extLst>
              </p:cNvPr>
              <p:cNvSpPr txBox="1"/>
              <p:nvPr/>
            </p:nvSpPr>
            <p:spPr bwMode="auto">
              <a:xfrm>
                <a:off x="1475656" y="836613"/>
                <a:ext cx="2160240" cy="534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397" name="对象 187396">
                <a:extLst>
                  <a:ext uri="{FF2B5EF4-FFF2-40B4-BE49-F238E27FC236}">
                    <a16:creationId xmlns:a16="http://schemas.microsoft.com/office/drawing/2014/main" id="{D1749D2F-0B51-44AB-8480-3EE98158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5656" y="836613"/>
                <a:ext cx="2160240" cy="534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398" name="对象 187397">
                <a:extLst>
                  <a:ext uri="{FF2B5EF4-FFF2-40B4-BE49-F238E27FC236}">
                    <a16:creationId xmlns:a16="http://schemas.microsoft.com/office/drawing/2014/main" id="{6FBB1440-B050-444E-A159-F77BA211A316}"/>
                  </a:ext>
                </a:extLst>
              </p:cNvPr>
              <p:cNvSpPr txBox="1"/>
              <p:nvPr/>
            </p:nvSpPr>
            <p:spPr bwMode="auto">
              <a:xfrm>
                <a:off x="3904456" y="1484784"/>
                <a:ext cx="2971800" cy="785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″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0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398" name="对象 187397">
                <a:extLst>
                  <a:ext uri="{FF2B5EF4-FFF2-40B4-BE49-F238E27FC236}">
                    <a16:creationId xmlns:a16="http://schemas.microsoft.com/office/drawing/2014/main" id="{6FBB1440-B050-444E-A159-F77BA211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4456" y="1484784"/>
                <a:ext cx="2971800" cy="785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399" name="矩形 187398">
            <a:extLst>
              <a:ext uri="{FF2B5EF4-FFF2-40B4-BE49-F238E27FC236}">
                <a16:creationId xmlns:a16="http://schemas.microsoft.com/office/drawing/2014/main" id="{995C2EB4-40BE-4386-A2E7-84A934642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492896"/>
            <a:ext cx="11160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400" b="1" dirty="0">
                <a:ea typeface="黑体" panose="02010609060101010101" pitchFamily="49" charset="-122"/>
              </a:rPr>
              <a:t>因为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400" name="对象 187399">
                <a:extLst>
                  <a:ext uri="{FF2B5EF4-FFF2-40B4-BE49-F238E27FC236}">
                    <a16:creationId xmlns:a16="http://schemas.microsoft.com/office/drawing/2014/main" id="{4939774D-D722-41DF-84B6-E0EBB8030A78}"/>
                  </a:ext>
                </a:extLst>
              </p:cNvPr>
              <p:cNvSpPr txBox="1"/>
              <p:nvPr/>
            </p:nvSpPr>
            <p:spPr bwMode="auto">
              <a:xfrm>
                <a:off x="1115616" y="2276872"/>
                <a:ext cx="2736304" cy="86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″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400" name="对象 187399">
                <a:extLst>
                  <a:ext uri="{FF2B5EF4-FFF2-40B4-BE49-F238E27FC236}">
                    <a16:creationId xmlns:a16="http://schemas.microsoft.com/office/drawing/2014/main" id="{4939774D-D722-41DF-84B6-E0EBB8030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2276872"/>
                <a:ext cx="2736304" cy="864096"/>
              </a:xfrm>
              <a:prstGeom prst="rect">
                <a:avLst/>
              </a:prstGeom>
              <a:blipFill>
                <a:blip r:embed="rId5"/>
                <a:stretch>
                  <a:fillRect l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401" name="矩形 187400">
            <a:extLst>
              <a:ext uri="{FF2B5EF4-FFF2-40B4-BE49-F238E27FC236}">
                <a16:creationId xmlns:a16="http://schemas.microsoft.com/office/drawing/2014/main" id="{DB76AFFE-9805-42F1-9EE0-EEEFA4738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72" y="2492896"/>
            <a:ext cx="11160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402" name="对象 187401">
                <a:extLst>
                  <a:ext uri="{FF2B5EF4-FFF2-40B4-BE49-F238E27FC236}">
                    <a16:creationId xmlns:a16="http://schemas.microsoft.com/office/drawing/2014/main" id="{14C73B3C-6903-4EF8-919A-0A145B5F5570}"/>
                  </a:ext>
                </a:extLst>
              </p:cNvPr>
              <p:cNvSpPr txBox="1"/>
              <p:nvPr/>
            </p:nvSpPr>
            <p:spPr bwMode="auto">
              <a:xfrm>
                <a:off x="4283968" y="2370235"/>
                <a:ext cx="4012638" cy="792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7402" name="对象 187401">
                <a:extLst>
                  <a:ext uri="{FF2B5EF4-FFF2-40B4-BE49-F238E27FC236}">
                    <a16:creationId xmlns:a16="http://schemas.microsoft.com/office/drawing/2014/main" id="{14C73B3C-6903-4EF8-919A-0A145B5F5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3968" y="2370235"/>
                <a:ext cx="4012638" cy="792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403" name="对象 187402">
                <a:extLst>
                  <a:ext uri="{FF2B5EF4-FFF2-40B4-BE49-F238E27FC236}">
                    <a16:creationId xmlns:a16="http://schemas.microsoft.com/office/drawing/2014/main" id="{EA3E6348-F35C-45CA-BF87-A19F8D1E6844}"/>
                  </a:ext>
                </a:extLst>
              </p:cNvPr>
              <p:cNvSpPr txBox="1"/>
              <p:nvPr/>
            </p:nvSpPr>
            <p:spPr bwMode="auto">
              <a:xfrm>
                <a:off x="746333" y="3271240"/>
                <a:ext cx="6324600" cy="790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115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115−100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115−121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403" name="对象 187402">
                <a:extLst>
                  <a:ext uri="{FF2B5EF4-FFF2-40B4-BE49-F238E27FC236}">
                    <a16:creationId xmlns:a16="http://schemas.microsoft.com/office/drawing/2014/main" id="{EA3E6348-F35C-45CA-BF87-A19F8D1E6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333" y="3271240"/>
                <a:ext cx="6324600" cy="790575"/>
              </a:xfrm>
              <a:prstGeom prst="rect">
                <a:avLst/>
              </a:prstGeom>
              <a:blipFill>
                <a:blip r:embed="rId7"/>
                <a:stretch>
                  <a:fillRect l="-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404" name="矩形 187403">
            <a:extLst>
              <a:ext uri="{FF2B5EF4-FFF2-40B4-BE49-F238E27FC236}">
                <a16:creationId xmlns:a16="http://schemas.microsoft.com/office/drawing/2014/main" id="{C776F92A-905D-442D-94E8-255E2C9AF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0" y="1666678"/>
            <a:ext cx="8316416" cy="49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由插值余项公式，有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405" name="对象 187404">
                <a:extLst>
                  <a:ext uri="{FF2B5EF4-FFF2-40B4-BE49-F238E27FC236}">
                    <a16:creationId xmlns:a16="http://schemas.microsoft.com/office/drawing/2014/main" id="{AE7205BB-FF52-469B-B097-6B076E6F581A}"/>
                  </a:ext>
                </a:extLst>
              </p:cNvPr>
              <p:cNvSpPr txBox="1"/>
              <p:nvPr/>
            </p:nvSpPr>
            <p:spPr bwMode="auto">
              <a:xfrm>
                <a:off x="1890474" y="3916142"/>
                <a:ext cx="6324600" cy="86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(115−100)(115−121)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limLow>
                        <m:limLow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100,121</m:t>
                              </m:r>
                            </m:e>
                          </m:d>
                        </m:lim>
                      </m:limLow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405" name="对象 187404">
                <a:extLst>
                  <a:ext uri="{FF2B5EF4-FFF2-40B4-BE49-F238E27FC236}">
                    <a16:creationId xmlns:a16="http://schemas.microsoft.com/office/drawing/2014/main" id="{AE7205BB-FF52-469B-B097-6B076E6F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0474" y="3916142"/>
                <a:ext cx="6324600" cy="863600"/>
              </a:xfrm>
              <a:prstGeom prst="rect">
                <a:avLst/>
              </a:prstGeom>
              <a:blipFill>
                <a:blip r:embed="rId8"/>
                <a:stretch>
                  <a:fillRect l="-200" b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406" name="对象 187405">
                <a:extLst>
                  <a:ext uri="{FF2B5EF4-FFF2-40B4-BE49-F238E27FC236}">
                    <a16:creationId xmlns:a16="http://schemas.microsoft.com/office/drawing/2014/main" id="{940CB700-86CA-482E-95D7-1388D32F088A}"/>
                  </a:ext>
                </a:extLst>
              </p:cNvPr>
              <p:cNvSpPr txBox="1"/>
              <p:nvPr/>
            </p:nvSpPr>
            <p:spPr bwMode="auto">
              <a:xfrm>
                <a:off x="1890474" y="4829050"/>
                <a:ext cx="4824412" cy="720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(115−100)(115−121)</m:t>
                          </m:r>
                        </m:e>
                      </m:d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406" name="对象 187405">
                <a:extLst>
                  <a:ext uri="{FF2B5EF4-FFF2-40B4-BE49-F238E27FC236}">
                    <a16:creationId xmlns:a16="http://schemas.microsoft.com/office/drawing/2014/main" id="{940CB700-86CA-482E-95D7-1388D32F0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0474" y="4829050"/>
                <a:ext cx="4824412" cy="7207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407" name="对象 187406">
                <a:extLst>
                  <a:ext uri="{FF2B5EF4-FFF2-40B4-BE49-F238E27FC236}">
                    <a16:creationId xmlns:a16="http://schemas.microsoft.com/office/drawing/2014/main" id="{4ADC68A5-6A37-4E88-B8BB-28C0BD9FF212}"/>
                  </a:ext>
                </a:extLst>
              </p:cNvPr>
              <p:cNvSpPr txBox="1"/>
              <p:nvPr/>
            </p:nvSpPr>
            <p:spPr bwMode="auto">
              <a:xfrm>
                <a:off x="1907704" y="5517232"/>
                <a:ext cx="4038600" cy="765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×15×6×1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=0.01125</m:t>
                      </m:r>
                    </m:oMath>
                  </m:oMathPara>
                </a14:m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7407" name="对象 187406">
                <a:extLst>
                  <a:ext uri="{FF2B5EF4-FFF2-40B4-BE49-F238E27FC236}">
                    <a16:creationId xmlns:a16="http://schemas.microsoft.com/office/drawing/2014/main" id="{4ADC68A5-6A37-4E88-B8BB-28C0BD9FF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5517232"/>
                <a:ext cx="4038600" cy="765175"/>
              </a:xfrm>
              <a:prstGeom prst="rect">
                <a:avLst/>
              </a:prstGeom>
              <a:blipFill>
                <a:blip r:embed="rId10"/>
                <a:stretch>
                  <a:fillRect b="-4841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9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8" grpId="0"/>
      <p:bldP spid="187399" grpId="0"/>
      <p:bldP spid="187400" grpId="0"/>
      <p:bldP spid="187401" grpId="0"/>
      <p:bldP spid="187402" grpId="0"/>
      <p:bldP spid="187403" grpId="0"/>
      <p:bldP spid="187404" grpId="0"/>
      <p:bldP spid="187405" grpId="0"/>
      <p:bldP spid="187406" grpId="0"/>
      <p:bldP spid="1874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标题 182273">
            <a:extLst>
              <a:ext uri="{FF2B5EF4-FFF2-40B4-BE49-F238E27FC236}">
                <a16:creationId xmlns:a16="http://schemas.microsoft.com/office/drawing/2014/main" id="{633ECA64-2E24-4866-84DC-2BE93E727F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43025" y="458778"/>
            <a:ext cx="6457950" cy="546099"/>
          </a:xfrm>
        </p:spPr>
        <p:txBody>
          <a:bodyPr anchor="ctr">
            <a:noAutofit/>
          </a:bodyPr>
          <a:lstStyle/>
          <a:p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拉格朗日插值的算法程序</a:t>
            </a:r>
          </a:p>
        </p:txBody>
      </p:sp>
      <p:sp>
        <p:nvSpPr>
          <p:cNvPr id="182275" name="副标题 182274">
            <a:extLst>
              <a:ext uri="{FF2B5EF4-FFF2-40B4-BE49-F238E27FC236}">
                <a16:creationId xmlns:a16="http://schemas.microsoft.com/office/drawing/2014/main" id="{789AD424-F7FB-48B4-A0F8-9BC640AB7B9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998365"/>
            <a:ext cx="8964488" cy="144920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FF3300"/>
                </a:solidFill>
                <a:latin typeface="+mn-ea"/>
              </a:rPr>
              <a:t>1.</a:t>
            </a:r>
            <a:r>
              <a:rPr lang="zh-CN" altLang="en-US" sz="2800" b="1" dirty="0">
                <a:solidFill>
                  <a:srgbClr val="FF3300"/>
                </a:solidFill>
                <a:latin typeface="+mn-ea"/>
              </a:rPr>
              <a:t>计算步骤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(1)</a:t>
            </a:r>
            <a:r>
              <a:rPr lang="zh-CN" altLang="en-US" sz="2800" b="1" dirty="0">
                <a:latin typeface="+mn-ea"/>
              </a:rPr>
              <a:t>输入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1, … ,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latin typeface="+mn-ea"/>
              </a:rPr>
              <a:t>初始化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(2)</a:t>
            </a:r>
            <a:r>
              <a:rPr lang="zh-CN" altLang="en-US" sz="2800" b="1" dirty="0">
                <a:latin typeface="+mn-ea"/>
              </a:rPr>
              <a:t>对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1, … ,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latin typeface="+mn-ea"/>
              </a:rPr>
              <a:t>计算插值基函数，逐项构造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182276" name="矩形 182275">
            <a:extLst>
              <a:ext uri="{FF2B5EF4-FFF2-40B4-BE49-F238E27FC236}">
                <a16:creationId xmlns:a16="http://schemas.microsoft.com/office/drawing/2014/main" id="{5B883E20-C177-4B2F-8AD2-51D0E111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373216"/>
            <a:ext cx="532859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(3)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输出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277" name="对象 182276">
                <a:extLst>
                  <a:ext uri="{FF2B5EF4-FFF2-40B4-BE49-F238E27FC236}">
                    <a16:creationId xmlns:a16="http://schemas.microsoft.com/office/drawing/2014/main" id="{90DE212A-1A33-4FF0-B638-243DE68A4E01}"/>
                  </a:ext>
                </a:extLst>
              </p:cNvPr>
              <p:cNvSpPr txBox="1"/>
              <p:nvPr/>
            </p:nvSpPr>
            <p:spPr bwMode="auto">
              <a:xfrm>
                <a:off x="2843808" y="3284984"/>
                <a:ext cx="2808287" cy="12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2277" name="对象 182276">
                <a:extLst>
                  <a:ext uri="{FF2B5EF4-FFF2-40B4-BE49-F238E27FC236}">
                    <a16:creationId xmlns:a16="http://schemas.microsoft.com/office/drawing/2014/main" id="{90DE212A-1A33-4FF0-B638-243DE68A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3284984"/>
                <a:ext cx="2808287" cy="1295400"/>
              </a:xfrm>
              <a:prstGeom prst="rect">
                <a:avLst/>
              </a:prstGeom>
              <a:blipFill>
                <a:blip r:embed="rId3"/>
                <a:stretch>
                  <a:fillRect b="-4245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278" name="对象 182277">
                <a:extLst>
                  <a:ext uri="{FF2B5EF4-FFF2-40B4-BE49-F238E27FC236}">
                    <a16:creationId xmlns:a16="http://schemas.microsoft.com/office/drawing/2014/main" id="{DB6BC2B8-9FF4-428A-958E-6549B92B1DBD}"/>
                  </a:ext>
                </a:extLst>
              </p:cNvPr>
              <p:cNvSpPr txBox="1"/>
              <p:nvPr/>
            </p:nvSpPr>
            <p:spPr bwMode="auto">
              <a:xfrm>
                <a:off x="2771800" y="4869160"/>
                <a:ext cx="3311525" cy="6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2278" name="对象 182277">
                <a:extLst>
                  <a:ext uri="{FF2B5EF4-FFF2-40B4-BE49-F238E27FC236}">
                    <a16:creationId xmlns:a16="http://schemas.microsoft.com/office/drawing/2014/main" id="{DB6BC2B8-9FF4-428A-958E-6549B92B1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800" y="4869160"/>
                <a:ext cx="3311525" cy="647700"/>
              </a:xfrm>
              <a:prstGeom prst="rect">
                <a:avLst/>
              </a:prstGeom>
              <a:blipFill>
                <a:blip r:embed="rId4"/>
                <a:stretch>
                  <a:fillRect l="-552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53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E4A22B-85F3-B94E-B6F9-38627DD1C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84" y="6250274"/>
            <a:ext cx="5544616" cy="606609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774C678-CC7E-3CD2-3867-60041566BF69}"/>
              </a:ext>
            </a:extLst>
          </p:cNvPr>
          <p:cNvCxnSpPr/>
          <p:nvPr/>
        </p:nvCxnSpPr>
        <p:spPr>
          <a:xfrm>
            <a:off x="5407200" y="6237312"/>
            <a:ext cx="0" cy="6077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E6A004E-00EB-C20E-42A9-F0600EF3F33B}"/>
              </a:ext>
            </a:extLst>
          </p:cNvPr>
          <p:cNvCxnSpPr/>
          <p:nvPr/>
        </p:nvCxnSpPr>
        <p:spPr>
          <a:xfrm>
            <a:off x="6753600" y="6237312"/>
            <a:ext cx="0" cy="6077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D99CA46-DBC6-95D2-F42D-5193B64EB1B9}"/>
              </a:ext>
            </a:extLst>
          </p:cNvPr>
          <p:cNvCxnSpPr/>
          <p:nvPr/>
        </p:nvCxnSpPr>
        <p:spPr>
          <a:xfrm>
            <a:off x="7830000" y="6237312"/>
            <a:ext cx="0" cy="6077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24CA37B-C762-75C8-32D3-28BE80EE7583}"/>
              </a:ext>
            </a:extLst>
          </p:cNvPr>
          <p:cNvCxnSpPr/>
          <p:nvPr/>
        </p:nvCxnSpPr>
        <p:spPr>
          <a:xfrm>
            <a:off x="5484972" y="6453336"/>
            <a:ext cx="167148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61A0A6C-FCC6-D63A-5041-BE0C4B38570F}"/>
              </a:ext>
            </a:extLst>
          </p:cNvPr>
          <p:cNvCxnSpPr/>
          <p:nvPr/>
        </p:nvCxnSpPr>
        <p:spPr>
          <a:xfrm>
            <a:off x="7861236" y="6453336"/>
            <a:ext cx="167148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DE02D9B-94B9-45A9-871F-005EE351C7E0}"/>
              </a:ext>
            </a:extLst>
          </p:cNvPr>
          <p:cNvSpPr txBox="1"/>
          <p:nvPr/>
        </p:nvSpPr>
        <p:spPr>
          <a:xfrm>
            <a:off x="179512" y="197346"/>
            <a:ext cx="662473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C= 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lagran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X is a vector that contains a list of abscissas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Y is a vector that contains a list of ordinates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 is a matrix that contains the coefficients of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Lagrange 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interpolatory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polynomial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- L is a matrix that contains the Lagrange coefficient polynomials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X=[0,1,2,4];  Y=[1,9,23,3]; </a:t>
            </a:r>
            <a:r>
              <a:rPr lang="es-E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C=</a:t>
            </a:r>
            <a:r>
              <a:rPr lang="es-E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lagran</a:t>
            </a:r>
            <a:r>
              <a:rPr lang="es-E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w=length(X);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n=w-1;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L=zeros(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w,w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%Form the Lagrange coefficient polynomials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nn-NO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k=1: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n-NO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V=1;</a:t>
            </a:r>
          </a:p>
          <a:p>
            <a:pPr algn="l"/>
            <a:r>
              <a:rPr lang="pt-BR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for j=1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k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~=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V=conv(V, poly(X(j)))/(X(k)-X(j));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end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L(k,:)=V;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%Determine the coefficients of the Lagrange interpolator polynomial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C=Y*L;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148C0F-B579-514D-9E58-980C8D72E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92896"/>
            <a:ext cx="4394200" cy="34163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0059F8E-BC84-B441-8383-683E80DDA5EA}"/>
              </a:ext>
            </a:extLst>
          </p:cNvPr>
          <p:cNvCxnSpPr>
            <a:cxnSpLocks/>
          </p:cNvCxnSpPr>
          <p:nvPr/>
        </p:nvCxnSpPr>
        <p:spPr>
          <a:xfrm>
            <a:off x="1475656" y="5008016"/>
            <a:ext cx="2123728" cy="137331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FBBF9CCE-FD28-7E45-88ED-5B5E79E2A18C}"/>
              </a:ext>
            </a:extLst>
          </p:cNvPr>
          <p:cNvSpPr/>
          <p:nvPr/>
        </p:nvSpPr>
        <p:spPr bwMode="auto">
          <a:xfrm>
            <a:off x="1047600" y="4611600"/>
            <a:ext cx="501737" cy="360040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C501AB-B763-994D-85AC-AC79E1D5C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29918"/>
            <a:ext cx="3171936" cy="14862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39CA62-292D-CD4E-8505-50671CFB6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77842"/>
            <a:ext cx="5423732" cy="897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BB321B-9765-98DD-5353-9602FFEE8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1407" y="5013176"/>
            <a:ext cx="888505" cy="576064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4D7F016-57AF-835D-6D31-8F750D51AEEC}"/>
              </a:ext>
            </a:extLst>
          </p:cNvPr>
          <p:cNvCxnSpPr/>
          <p:nvPr/>
        </p:nvCxnSpPr>
        <p:spPr>
          <a:xfrm>
            <a:off x="1835696" y="4941168"/>
            <a:ext cx="2088232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B056B50-3960-6695-BB57-B5C6E93408DB}"/>
              </a:ext>
            </a:extLst>
          </p:cNvPr>
          <p:cNvSpPr txBox="1"/>
          <p:nvPr/>
        </p:nvSpPr>
        <p:spPr>
          <a:xfrm>
            <a:off x="5718490" y="67295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1" lang="en-US" altLang="zh-CN" sz="1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1" lang="zh-CN" altLang="en-US" sz="14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E1A2A4-27CC-E8E7-B9B9-307A5DE5BCFE}"/>
              </a:ext>
            </a:extLst>
          </p:cNvPr>
          <p:cNvSpPr txBox="1"/>
          <p:nvPr/>
        </p:nvSpPr>
        <p:spPr>
          <a:xfrm>
            <a:off x="6568201" y="447640"/>
            <a:ext cx="35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1400" b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1" lang="zh-CN" altLang="en-US" sz="1400" b="0" baseline="30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246BB4-99C4-E308-0DFC-FCFA504AD7C8}"/>
              </a:ext>
            </a:extLst>
          </p:cNvPr>
          <p:cNvSpPr txBox="1"/>
          <p:nvPr/>
        </p:nvSpPr>
        <p:spPr>
          <a:xfrm>
            <a:off x="7317050" y="456927"/>
            <a:ext cx="35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1400" b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1" lang="zh-CN" altLang="en-US" sz="1400" b="0" baseline="30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EA62B9-4792-B9FA-9DC1-D9694CAA4F08}"/>
              </a:ext>
            </a:extLst>
          </p:cNvPr>
          <p:cNvSpPr txBox="1"/>
          <p:nvPr/>
        </p:nvSpPr>
        <p:spPr>
          <a:xfrm>
            <a:off x="8037130" y="456927"/>
            <a:ext cx="35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1400" b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1" lang="zh-CN" altLang="en-US" sz="1400" b="0" baseline="30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D92ED0-8A02-8239-D599-49663746FDFC}"/>
              </a:ext>
            </a:extLst>
          </p:cNvPr>
          <p:cNvSpPr txBox="1"/>
          <p:nvPr/>
        </p:nvSpPr>
        <p:spPr>
          <a:xfrm>
            <a:off x="8757210" y="456927"/>
            <a:ext cx="35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1400" b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1" lang="zh-CN" altLang="en-US" sz="1400" b="0" baseline="30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E51AC5-A9DC-1F4B-CA9D-6717B64E24FC}"/>
              </a:ext>
            </a:extLst>
          </p:cNvPr>
          <p:cNvSpPr txBox="1"/>
          <p:nvPr/>
        </p:nvSpPr>
        <p:spPr>
          <a:xfrm>
            <a:off x="5718490" y="83671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1" lang="en-US" altLang="zh-CN" sz="1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1" lang="zh-CN" altLang="en-US" sz="14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E2277C-9C1B-887A-8C53-F3E6E3562BDD}"/>
              </a:ext>
            </a:extLst>
          </p:cNvPr>
          <p:cNvSpPr txBox="1"/>
          <p:nvPr/>
        </p:nvSpPr>
        <p:spPr>
          <a:xfrm>
            <a:off x="5718490" y="103299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1" lang="en-US" altLang="zh-CN" sz="1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1" lang="zh-CN" altLang="en-US" sz="14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DDB3DA-0E0C-C65B-CDE4-B3F6ED3F4517}"/>
              </a:ext>
            </a:extLst>
          </p:cNvPr>
          <p:cNvSpPr txBox="1"/>
          <p:nvPr/>
        </p:nvSpPr>
        <p:spPr>
          <a:xfrm>
            <a:off x="5718490" y="124901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1" lang="en-US" altLang="zh-CN" sz="1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1" lang="zh-CN" altLang="en-US" sz="14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D8890078-1F89-060D-6A31-5B534E8921E0}"/>
              </a:ext>
            </a:extLst>
          </p:cNvPr>
          <p:cNvSpPr/>
          <p:nvPr/>
        </p:nvSpPr>
        <p:spPr bwMode="auto">
          <a:xfrm>
            <a:off x="2528888" y="4972050"/>
            <a:ext cx="342900" cy="257175"/>
          </a:xfrm>
          <a:custGeom>
            <a:avLst/>
            <a:gdLst>
              <a:gd name="connsiteX0" fmla="*/ 0 w 342900"/>
              <a:gd name="connsiteY0" fmla="*/ 0 h 257175"/>
              <a:gd name="connsiteX1" fmla="*/ 57150 w 342900"/>
              <a:gd name="connsiteY1" fmla="*/ 200025 h 257175"/>
              <a:gd name="connsiteX2" fmla="*/ 342900 w 342900"/>
              <a:gd name="connsiteY2" fmla="*/ 257175 h 257175"/>
              <a:gd name="connsiteX3" fmla="*/ 342900 w 342900"/>
              <a:gd name="connsiteY3" fmla="*/ 257175 h 257175"/>
              <a:gd name="connsiteX4" fmla="*/ 342900 w 342900"/>
              <a:gd name="connsiteY4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57175">
                <a:moveTo>
                  <a:pt x="0" y="0"/>
                </a:moveTo>
                <a:cubicBezTo>
                  <a:pt x="0" y="78581"/>
                  <a:pt x="0" y="157162"/>
                  <a:pt x="57150" y="200025"/>
                </a:cubicBezTo>
                <a:cubicBezTo>
                  <a:pt x="114300" y="242888"/>
                  <a:pt x="342900" y="257175"/>
                  <a:pt x="342900" y="257175"/>
                </a:cubicBezTo>
                <a:lnTo>
                  <a:pt x="342900" y="257175"/>
                </a:lnTo>
                <a:lnTo>
                  <a:pt x="342900" y="257175"/>
                </a:lnTo>
              </a:path>
            </a:pathLst>
          </a:custGeom>
          <a:noFill/>
          <a:ln w="15875">
            <a:solidFill>
              <a:srgbClr val="0000FF"/>
            </a:solidFill>
            <a:miter lim="800000"/>
            <a:headEnd/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0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D9E79A-4814-4972-A0DA-646EE1D6ED50}"/>
              </a:ext>
            </a:extLst>
          </p:cNvPr>
          <p:cNvSpPr txBox="1"/>
          <p:nvPr/>
        </p:nvSpPr>
        <p:spPr>
          <a:xfrm>
            <a:off x="3239852" y="59530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00FF"/>
                </a:solidFill>
                <a:latin typeface="+mn-ea"/>
                <a:ea typeface="+mn-ea"/>
              </a:rPr>
              <a:t>作业</a:t>
            </a:r>
            <a:r>
              <a:rPr lang="en-US" altLang="zh-CN" sz="3600" dirty="0">
                <a:solidFill>
                  <a:srgbClr val="0000FF"/>
                </a:solidFill>
                <a:latin typeface="+mn-ea"/>
                <a:ea typeface="+mn-ea"/>
              </a:rPr>
              <a:t> 4.1</a:t>
            </a:r>
            <a:r>
              <a:rPr lang="zh-CN" altLang="en-US" sz="3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7" name="副标题 180226">
            <a:extLst>
              <a:ext uri="{FF2B5EF4-FFF2-40B4-BE49-F238E27FC236}">
                <a16:creationId xmlns:a16="http://schemas.microsoft.com/office/drawing/2014/main" id="{18FE4CEE-6E84-4C78-A1D5-06295C116737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344763"/>
            <a:ext cx="4824536" cy="72072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auto" hangingPunct="0">
              <a:lnSpc>
                <a:spcPct val="120000"/>
              </a:lnSpc>
              <a:spcBef>
                <a:spcPct val="5000"/>
              </a:spcBef>
              <a:spcAft>
                <a:spcPts val="0"/>
              </a:spcAft>
              <a:buNone/>
            </a:pP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已知</a:t>
            </a:r>
            <a:r>
              <a:rPr lang="en-US" altLang="zh-CN" sz="32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 = f</a:t>
            </a:r>
            <a:r>
              <a:rPr lang="en-US" altLang="zh-CN" sz="32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的函数表  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C3FCAB6-B17A-4849-9FA3-8A6022212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771719"/>
              </p:ext>
            </p:extLst>
          </p:nvPr>
        </p:nvGraphicFramePr>
        <p:xfrm>
          <a:off x="2597620" y="2312816"/>
          <a:ext cx="3948761" cy="1332208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04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3600" b="1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600" b="1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04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3600" b="1" i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3600" b="1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3600" b="1" i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3600" b="1" i="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6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2830C0A-072E-42D7-B12C-2D3979A38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861048"/>
            <a:ext cx="608618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85800" fontAlgn="auto">
              <a:lnSpc>
                <a:spcPct val="120000"/>
              </a:lnSpc>
              <a:spcBef>
                <a:spcPct val="5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构造拉格朗日插值多项式。</a:t>
            </a:r>
          </a:p>
        </p:txBody>
      </p:sp>
    </p:spTree>
    <p:extLst>
      <p:ext uri="{BB962C8B-B14F-4D97-AF65-F5344CB8AC3E}">
        <p14:creationId xmlns:p14="http://schemas.microsoft.com/office/powerpoint/2010/main" val="306009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标题 188417">
            <a:extLst>
              <a:ext uri="{FF2B5EF4-FFF2-40B4-BE49-F238E27FC236}">
                <a16:creationId xmlns:a16="http://schemas.microsoft.com/office/drawing/2014/main" id="{FDD7368D-C200-4CFA-892E-E7E406C510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8520" y="274613"/>
            <a:ext cx="9144000" cy="69215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>
                <a:latin typeface="+mj-ea"/>
              </a:rPr>
              <a:t>4.4 </a:t>
            </a:r>
            <a:r>
              <a:rPr lang="zh-CN" altLang="en-US" sz="3200" b="1" dirty="0">
                <a:latin typeface="+mj-ea"/>
              </a:rPr>
              <a:t>差商与牛顿插值</a:t>
            </a:r>
          </a:p>
        </p:txBody>
      </p:sp>
      <p:sp>
        <p:nvSpPr>
          <p:cNvPr id="188419" name="副标题 188418">
            <a:extLst>
              <a:ext uri="{FF2B5EF4-FFF2-40B4-BE49-F238E27FC236}">
                <a16:creationId xmlns:a16="http://schemas.microsoft.com/office/drawing/2014/main" id="{138AF1BB-C4A3-45CD-9647-745779138A1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0564" y="1110779"/>
            <a:ext cx="8662873" cy="203018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拉格朗日插值，公式结构紧凑，理论分析非常方便。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当插值点增加时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所有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插值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基函数</a:t>
            </a:r>
            <a:endParaRPr lang="en-US" altLang="zh-CN" sz="28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均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须重算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，计算量太大，实际应用中很不方便。</a:t>
            </a:r>
          </a:p>
        </p:txBody>
      </p:sp>
      <p:sp>
        <p:nvSpPr>
          <p:cNvPr id="5" name="副标题 188418">
            <a:extLst>
              <a:ext uri="{FF2B5EF4-FFF2-40B4-BE49-F238E27FC236}">
                <a16:creationId xmlns:a16="http://schemas.microsoft.com/office/drawing/2014/main" id="{AA2172B3-A4CF-4B93-BE07-4065D59D7A79}"/>
              </a:ext>
            </a:extLst>
          </p:cNvPr>
          <p:cNvSpPr txBox="1">
            <a:spLocks noChangeArrowheads="1"/>
          </p:cNvSpPr>
          <p:nvPr/>
        </p:nvSpPr>
        <p:spPr>
          <a:xfrm>
            <a:off x="240564" y="3343027"/>
            <a:ext cx="8662873" cy="2678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为解决这一缺陷，可构造一种具有承袭性的插值多项式形式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，即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每增加一个节点时，只需在原插值公式的基础上增加一项即可。这就是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牛顿插值多项式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。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6F978A-1CA2-9643-9019-F122450B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013108"/>
            <a:ext cx="2326501" cy="3681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01C30F-14DD-0CC9-2C3A-F1E76CA9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59" y="329543"/>
            <a:ext cx="8884082" cy="5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1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标题 188417">
            <a:extLst>
              <a:ext uri="{FF2B5EF4-FFF2-40B4-BE49-F238E27FC236}">
                <a16:creationId xmlns:a16="http://schemas.microsoft.com/office/drawing/2014/main" id="{FDD7368D-C200-4CFA-892E-E7E406C510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8520" y="274613"/>
            <a:ext cx="9144000" cy="69215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>
                <a:latin typeface="+mj-ea"/>
              </a:rPr>
              <a:t>4.4 </a:t>
            </a:r>
            <a:r>
              <a:rPr lang="zh-CN" altLang="en-US" sz="3200" b="1" dirty="0">
                <a:latin typeface="+mj-ea"/>
              </a:rPr>
              <a:t>差商与牛顿插值</a:t>
            </a:r>
          </a:p>
        </p:txBody>
      </p:sp>
      <p:sp>
        <p:nvSpPr>
          <p:cNvPr id="188419" name="副标题 188418">
            <a:extLst>
              <a:ext uri="{FF2B5EF4-FFF2-40B4-BE49-F238E27FC236}">
                <a16:creationId xmlns:a16="http://schemas.microsoft.com/office/drawing/2014/main" id="{138AF1BB-C4A3-45CD-9647-745779138A1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0564" y="764704"/>
            <a:ext cx="8662873" cy="266429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求以</a:t>
            </a:r>
            <a:r>
              <a:rPr lang="en-US" altLang="zh-CN" sz="24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为插值节点的</a:t>
            </a:r>
            <a:r>
              <a:rPr lang="en-US" altLang="zh-CN" sz="24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次插值多项式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若已算出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公式无法直接利用其去计算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，只能重算；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能不能从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简单修正一下，直接构造出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0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?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9B4056-382E-FCFD-7A8B-BD22962BBE45}"/>
              </a:ext>
            </a:extLst>
          </p:cNvPr>
          <p:cNvSpPr/>
          <p:nvPr/>
        </p:nvSpPr>
        <p:spPr>
          <a:xfrm>
            <a:off x="482414" y="335699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3B39A3-F7A5-59F2-1D61-499D4DF5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7" y="3444949"/>
            <a:ext cx="2730500" cy="317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E17FDD-B3DC-BA83-F7A8-AFBA6FE6892E}"/>
              </a:ext>
            </a:extLst>
          </p:cNvPr>
          <p:cNvSpPr/>
          <p:nvPr/>
        </p:nvSpPr>
        <p:spPr>
          <a:xfrm>
            <a:off x="3645199" y="3356991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则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是一个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不超过</a:t>
            </a: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次的多项式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7D758-B0A9-8F5A-E17E-AF5F6BD74A18}"/>
              </a:ext>
            </a:extLst>
          </p:cNvPr>
          <p:cNvSpPr/>
          <p:nvPr/>
        </p:nvSpPr>
        <p:spPr>
          <a:xfrm>
            <a:off x="493357" y="3762449"/>
            <a:ext cx="8313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又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2400" b="0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2400" b="0" i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</a:t>
            </a:r>
            <a:r>
              <a:rPr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的插值多项式，则在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k-</a:t>
            </a:r>
            <a:r>
              <a: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处有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FA1E77-85D8-137A-92D6-5332ACDA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4" y="4227363"/>
            <a:ext cx="4013200" cy="33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1BC701-71A5-8C2B-503C-510E389BF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047" y="4227363"/>
            <a:ext cx="3860800" cy="3302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5677497-372E-518C-139B-B42A9C8D4CA7}"/>
              </a:ext>
            </a:extLst>
          </p:cNvPr>
          <p:cNvSpPr/>
          <p:nvPr/>
        </p:nvSpPr>
        <p:spPr>
          <a:xfrm>
            <a:off x="5258390" y="453980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lang="en-US" altLang="zh-CN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有零点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..., 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k-</a:t>
            </a:r>
            <a:r>
              <a:rPr lang="en-US" altLang="zh-CN" sz="16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2F4E94-F6B3-2575-9B80-96EBC235AE37}"/>
              </a:ext>
            </a:extLst>
          </p:cNvPr>
          <p:cNvSpPr txBox="1"/>
          <p:nvPr/>
        </p:nvSpPr>
        <p:spPr>
          <a:xfrm>
            <a:off x="513970" y="4860507"/>
            <a:ext cx="817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可令</a:t>
            </a:r>
            <a:endParaRPr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5261EC-73D6-47D8-8785-B5039D21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697" y="4941168"/>
            <a:ext cx="4635500" cy="330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A8D348D-7963-852E-0179-7FFA7EAB390E}"/>
              </a:ext>
            </a:extLst>
          </p:cNvPr>
          <p:cNvSpPr txBox="1"/>
          <p:nvPr/>
        </p:nvSpPr>
        <p:spPr>
          <a:xfrm>
            <a:off x="5920721" y="4877551"/>
            <a:ext cx="1341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b="0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为常数</a:t>
            </a:r>
            <a:endParaRPr lang="zh-CN" alt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62D23D-4E36-B4E4-4AB9-52009E745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408" y="5428456"/>
            <a:ext cx="631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5" name="Rectangle 7">
            <a:extLst>
              <a:ext uri="{FF2B5EF4-FFF2-40B4-BE49-F238E27FC236}">
                <a16:creationId xmlns:a16="http://schemas.microsoft.com/office/drawing/2014/main" id="{9CFE839F-12BD-40E2-AA94-B336E8397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4296" y="270895"/>
            <a:ext cx="4615408" cy="721961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差商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均差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与牛顿插值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369140F-C479-4A8A-A21F-BA4484F8D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000368"/>
            <a:ext cx="8077200" cy="54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牛顿插值公式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033849-58FD-EE49-BD27-179EE0B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6" y="1595550"/>
            <a:ext cx="7797800" cy="762000"/>
          </a:xfrm>
          <a:prstGeom prst="rect">
            <a:avLst/>
          </a:prstGeom>
        </p:spPr>
      </p:pic>
      <p:sp>
        <p:nvSpPr>
          <p:cNvPr id="13" name="Rectangle 58" descr="再生纸">
            <a:extLst>
              <a:ext uri="{FF2B5EF4-FFF2-40B4-BE49-F238E27FC236}">
                <a16:creationId xmlns:a16="http://schemas.microsoft.com/office/drawing/2014/main" id="{3F51B2D8-F4DB-894F-990D-94FE9CB85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2636912"/>
            <a:ext cx="8856984" cy="264482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en-US" altLang="zh-CN" sz="2800" b="0" i="1" dirty="0">
                <a:ea typeface="华文仿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多项式插值相比。当增加一个节点时，只用在原来基础上增加一项，前面的计算结果仍可利用。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 eaLnBrk="1" hangingPunct="1">
              <a:lnSpc>
                <a:spcPct val="120000"/>
              </a:lnSpc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克服了“增加一个节点时所有插值基函数重新计算”的缺点，具有</a:t>
            </a:r>
            <a:r>
              <a:rPr lang="zh-CN" altLang="en-US" sz="26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增加节点</a:t>
            </a:r>
            <a:r>
              <a:rPr lang="zh-CN" altLang="en-US" sz="2600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灵活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的优点；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 eaLnBrk="1" hangingPunct="1">
              <a:lnSpc>
                <a:spcPct val="120000"/>
              </a:lnSpc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节省了乘除法的运算次数。</a:t>
            </a:r>
            <a:endParaRPr lang="zh-CN" altLang="en-US" sz="2600" b="1" dirty="0">
              <a:solidFill>
                <a:srgbClr val="0000CC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46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0127D39B-CE5A-485A-BDCB-83C0F424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" y="3068960"/>
            <a:ext cx="5865261" cy="2298548"/>
          </a:xfrm>
        </p:spPr>
      </p:pic>
      <p:sp>
        <p:nvSpPr>
          <p:cNvPr id="5122" name="Rectangle 7">
            <a:extLst>
              <a:ext uri="{FF2B5EF4-FFF2-40B4-BE49-F238E27FC236}">
                <a16:creationId xmlns:a16="http://schemas.microsoft.com/office/drawing/2014/main" id="{099842C3-26BB-458F-A4A1-27640ABA8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044" y="116686"/>
            <a:ext cx="2255912" cy="579437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3600" b="1" dirty="0">
                <a:latin typeface="+mj-ea"/>
              </a:rPr>
              <a:t>4.1 </a:t>
            </a:r>
            <a:r>
              <a:rPr lang="zh-CN" altLang="en-US" sz="3600" b="1" dirty="0">
                <a:latin typeface="+mj-ea"/>
              </a:rPr>
              <a:t>引言</a:t>
            </a:r>
          </a:p>
        </p:txBody>
      </p:sp>
      <p:sp>
        <p:nvSpPr>
          <p:cNvPr id="5124" name="Rectangle 1">
            <a:extLst>
              <a:ext uri="{FF2B5EF4-FFF2-40B4-BE49-F238E27FC236}">
                <a16:creationId xmlns:a16="http://schemas.microsoft.com/office/drawing/2014/main" id="{7315886C-7184-4A7F-A781-BCD6D2195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48" y="764704"/>
            <a:ext cx="8622704" cy="101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+mn-ea"/>
                <a:ea typeface="+mn-ea"/>
              </a:rPr>
              <a:t>在实际问题中出现的函数是多种多样的。常遇到这样的情况：</a:t>
            </a:r>
            <a:endParaRPr lang="en-US" altLang="zh-CN" sz="2400" b="0" dirty="0">
              <a:latin typeface="+mn-ea"/>
              <a:ea typeface="+mn-ea"/>
            </a:endParaRPr>
          </a:p>
          <a:p>
            <a:pPr marL="342900" indent="-342900" algn="l" eaLnBrk="1" hangingPunct="1">
              <a:lnSpc>
                <a:spcPts val="14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lang="zh-CN" altLang="en-US" sz="2400" b="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l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函数表达式过于复杂不便计算</a:t>
            </a:r>
            <a:r>
              <a:rPr lang="en-US" altLang="zh-CN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又需计算多点处的函数值</a:t>
            </a:r>
            <a:endParaRPr lang="en-US" altLang="zh-CN" sz="2400" b="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3A6A02-0467-456A-92B6-7F48BDE8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437112"/>
            <a:ext cx="4203710" cy="19442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40F7A9-82FC-4FA6-9F7A-CED68BA44465}"/>
              </a:ext>
            </a:extLst>
          </p:cNvPr>
          <p:cNvSpPr txBox="1"/>
          <p:nvPr/>
        </p:nvSpPr>
        <p:spPr>
          <a:xfrm>
            <a:off x="287524" y="1772816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函数仅有一张离散的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函数表</a:t>
            </a:r>
            <a:r>
              <a:rPr lang="en-US" altLang="zh-CN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几个采样点处的函数值</a:t>
            </a:r>
            <a:r>
              <a:rPr lang="en-US" altLang="zh-CN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), </a:t>
            </a: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又需知道非采样点处的函数值</a:t>
            </a:r>
            <a:endParaRPr lang="zh-CN" altLang="en-US" b="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86BDD8-DD97-4479-BA40-C3A7768962C8}"/>
              </a:ext>
            </a:extLst>
          </p:cNvPr>
          <p:cNvSpPr txBox="1"/>
          <p:nvPr/>
        </p:nvSpPr>
        <p:spPr>
          <a:xfrm>
            <a:off x="466060" y="5733256"/>
            <a:ext cx="3889916" cy="646331"/>
          </a:xfrm>
          <a:prstGeom prst="rect">
            <a:avLst/>
          </a:prstGeom>
          <a:ln w="3492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3600" b="0" dirty="0">
                <a:solidFill>
                  <a:schemeClr val="tx1"/>
                </a:solidFill>
                <a:latin typeface="+mn-ea"/>
                <a:ea typeface="+mn-ea"/>
              </a:rPr>
              <a:t>石油储存量的计算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732E41-CA05-2642-BB74-702BAD92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091" y="3367543"/>
            <a:ext cx="2969849" cy="9644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1750CF-7885-D444-A26C-F66D2298D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3825758"/>
            <a:ext cx="3784600" cy="55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8E6D82-54CF-594A-A0B5-F6CEB1B14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978" y="3354967"/>
            <a:ext cx="2032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5" name="Rectangle 7">
            <a:extLst>
              <a:ext uri="{FF2B5EF4-FFF2-40B4-BE49-F238E27FC236}">
                <a16:creationId xmlns:a16="http://schemas.microsoft.com/office/drawing/2014/main" id="{9CFE839F-12BD-40E2-AA94-B336E8397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4296" y="270895"/>
            <a:ext cx="4615408" cy="721961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差商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均差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与牛顿插值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369140F-C479-4A8A-A21F-BA4484F8D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000368"/>
            <a:ext cx="8077200" cy="54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牛顿插值公式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033849-58FD-EE49-BD27-179EE0BF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6" y="1595550"/>
            <a:ext cx="7797800" cy="762000"/>
          </a:xfrm>
          <a:prstGeom prst="rect">
            <a:avLst/>
          </a:prstGeom>
        </p:spPr>
      </p:pic>
      <p:sp>
        <p:nvSpPr>
          <p:cNvPr id="6" name="Rectangle 38">
            <a:extLst>
              <a:ext uri="{FF2B5EF4-FFF2-40B4-BE49-F238E27FC236}">
                <a16:creationId xmlns:a16="http://schemas.microsoft.com/office/drawing/2014/main" id="{4D3537D9-CD38-B543-A07A-6D880C345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36" y="2334537"/>
            <a:ext cx="8742452" cy="57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为保证它是满足插值条件</a:t>
            </a:r>
            <a:r>
              <a:rPr lang="en-US" altLang="zh-CN" sz="2800" b="1" i="1" dirty="0" err="1"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i="1" baseline="-25000" dirty="0" err="1"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ea typeface="华文仿宋" panose="0201060004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800" b="1" i="1" dirty="0" err="1"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，需且仅需满足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5734B7FB-125B-304C-9859-E7946CA4C711}"/>
              </a:ext>
            </a:extLst>
          </p:cNvPr>
          <p:cNvGrpSpPr>
            <a:grpSpLocks/>
          </p:cNvGrpSpPr>
          <p:nvPr/>
        </p:nvGrpSpPr>
        <p:grpSpPr bwMode="auto">
          <a:xfrm>
            <a:off x="285736" y="5661248"/>
            <a:ext cx="7010400" cy="609600"/>
            <a:chOff x="288" y="816"/>
            <a:chExt cx="4416" cy="384"/>
          </a:xfrm>
        </p:grpSpPr>
        <p:sp>
          <p:nvSpPr>
            <p:cNvPr id="9" name="Text Box 14">
              <a:extLst>
                <a:ext uri="{FF2B5EF4-FFF2-40B4-BE49-F238E27FC236}">
                  <a16:creationId xmlns:a16="http://schemas.microsoft.com/office/drawing/2014/main" id="{B4C7392D-474E-0F4D-B703-EEF29E66B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816"/>
              <a:ext cx="3744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0000CC"/>
                  </a:solidFill>
                  <a:ea typeface="楷体_GB2312" pitchFamily="49" charset="-122"/>
                </a:rPr>
                <a:t> </a:t>
              </a:r>
              <a:r>
                <a:rPr lang="zh-CN" altLang="en-US" sz="2800" b="1" dirty="0">
                  <a:ea typeface="楷体_GB2312" pitchFamily="49" charset="-122"/>
                </a:rPr>
                <a:t>怎样确定参数 </a:t>
              </a:r>
              <a:r>
                <a:rPr lang="en-US" altLang="zh-CN" sz="2800" b="1" i="1" dirty="0">
                  <a:solidFill>
                    <a:srgbClr val="990000"/>
                  </a:solidFill>
                  <a:ea typeface="楷体_GB2312" pitchFamily="49" charset="-122"/>
                </a:rPr>
                <a:t>a</a:t>
              </a:r>
              <a:r>
                <a:rPr lang="en-US" altLang="zh-CN" sz="2800" b="1" baseline="-25000" dirty="0">
                  <a:solidFill>
                    <a:srgbClr val="990000"/>
                  </a:solidFill>
                  <a:ea typeface="楷体_GB2312" pitchFamily="49" charset="-122"/>
                </a:rPr>
                <a:t>0 </a:t>
              </a:r>
              <a:r>
                <a:rPr lang="en-US" altLang="zh-CN" sz="2800" b="1" dirty="0">
                  <a:solidFill>
                    <a:srgbClr val="990000"/>
                  </a:solidFill>
                  <a:ea typeface="楷体_GB2312" pitchFamily="49" charset="-122"/>
                </a:rPr>
                <a:t>, … , </a:t>
              </a:r>
              <a:r>
                <a:rPr lang="en-US" altLang="zh-CN" sz="2800" b="1" i="1" dirty="0">
                  <a:solidFill>
                    <a:srgbClr val="990000"/>
                  </a:solidFill>
                  <a:ea typeface="楷体_GB2312" pitchFamily="49" charset="-122"/>
                </a:rPr>
                <a:t>a</a:t>
              </a:r>
              <a:r>
                <a:rPr lang="en-US" altLang="zh-CN" sz="2800" b="1" i="1" baseline="-25000" dirty="0">
                  <a:solidFill>
                    <a:srgbClr val="990000"/>
                  </a:solidFill>
                  <a:ea typeface="楷体_GB2312" pitchFamily="49" charset="-122"/>
                </a:rPr>
                <a:t>n</a:t>
              </a:r>
              <a:r>
                <a:rPr lang="en-US" altLang="zh-CN" sz="2800" b="1" dirty="0">
                  <a:solidFill>
                    <a:srgbClr val="0000CC"/>
                  </a:solidFill>
                  <a:ea typeface="楷体_GB2312" pitchFamily="49" charset="-122"/>
                </a:rPr>
                <a:t> </a:t>
              </a:r>
              <a:r>
                <a:rPr lang="zh-CN" altLang="en-US" sz="2800" b="1" dirty="0">
                  <a:solidFill>
                    <a:srgbClr val="0000CC"/>
                  </a:solidFill>
                  <a:ea typeface="楷体_GB2312" pitchFamily="49" charset="-122"/>
                </a:rPr>
                <a:t>？</a:t>
              </a:r>
            </a:p>
          </p:txBody>
        </p:sp>
        <p:sp>
          <p:nvSpPr>
            <p:cNvPr id="10" name="AutoShape 15" descr="白色大理石">
              <a:extLst>
                <a:ext uri="{FF2B5EF4-FFF2-40B4-BE49-F238E27FC236}">
                  <a16:creationId xmlns:a16="http://schemas.microsoft.com/office/drawing/2014/main" id="{3843C3C5-A08B-F143-8E6B-9CB9CDA79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16"/>
              <a:ext cx="720" cy="384"/>
            </a:xfrm>
            <a:prstGeom prst="bevel">
              <a:avLst>
                <a:gd name="adj" fmla="val 1250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r>
                <a:rPr kumimoji="0" lang="zh-CN" altLang="en-US" sz="2800" b="1" dirty="0">
                  <a:solidFill>
                    <a:srgbClr val="0000FF"/>
                  </a:solidFill>
                  <a:latin typeface="Times New Roman" charset="0"/>
                  <a:ea typeface="楷体_GB2312" charset="0"/>
                  <a:cs typeface="楷体_GB2312" charset="0"/>
                </a:rPr>
                <a:t>问题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D8559BF-6A64-A84F-BC7A-0B1B569E3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86" y="3133714"/>
            <a:ext cx="7226300" cy="2222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C37E38-C9C8-581D-994B-67B410453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507" y="3501008"/>
            <a:ext cx="1634922" cy="484023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8138B6-31C4-2205-907C-C1119DA2B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507" y="3184706"/>
            <a:ext cx="1008112" cy="225217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5DD877-4969-B4C6-A398-FB928E6E4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280" y="4224946"/>
            <a:ext cx="2014725" cy="5521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849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标题 192513">
            <a:extLst>
              <a:ext uri="{FF2B5EF4-FFF2-40B4-BE49-F238E27FC236}">
                <a16:creationId xmlns:a16="http://schemas.microsoft.com/office/drawing/2014/main" id="{C226EE47-2271-45BF-BEEF-150DAF7658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19287" y="74166"/>
            <a:ext cx="3905427" cy="554039"/>
          </a:xfrm>
        </p:spPr>
        <p:txBody>
          <a:bodyPr anchor="ctr">
            <a:normAutofit fontScale="90000"/>
          </a:bodyPr>
          <a:lstStyle/>
          <a:p>
            <a:r>
              <a:rPr lang="en-US" altLang="zh-CN" sz="2800" b="1" dirty="0">
                <a:latin typeface="+mn-ea"/>
                <a:ea typeface="+mn-ea"/>
              </a:rPr>
              <a:t>4.4.1</a:t>
            </a:r>
            <a:r>
              <a:rPr lang="zh-CN" altLang="en-US" sz="2800" b="1" dirty="0">
                <a:latin typeface="+mn-ea"/>
                <a:ea typeface="+mn-ea"/>
              </a:rPr>
              <a:t>差商</a:t>
            </a:r>
            <a:r>
              <a:rPr lang="en-US" altLang="zh-CN" sz="2800" b="1" dirty="0">
                <a:latin typeface="+mn-ea"/>
                <a:ea typeface="+mn-ea"/>
              </a:rPr>
              <a:t>(</a:t>
            </a:r>
            <a:r>
              <a:rPr lang="zh-CN" altLang="en-US" sz="2800" b="1" dirty="0">
                <a:latin typeface="+mn-ea"/>
                <a:ea typeface="+mn-ea"/>
              </a:rPr>
              <a:t>均差</a:t>
            </a:r>
            <a:r>
              <a:rPr lang="en-US" altLang="zh-CN" sz="2800" b="1" dirty="0">
                <a:latin typeface="+mn-ea"/>
                <a:ea typeface="+mn-ea"/>
              </a:rPr>
              <a:t>)</a:t>
            </a:r>
            <a:r>
              <a:rPr lang="zh-CN" altLang="en-US" sz="2800" b="1" dirty="0">
                <a:latin typeface="+mn-ea"/>
                <a:ea typeface="+mn-ea"/>
              </a:rPr>
              <a:t>及其性质</a:t>
            </a:r>
          </a:p>
        </p:txBody>
      </p:sp>
      <p:sp>
        <p:nvSpPr>
          <p:cNvPr id="192515" name="副标题 192514">
            <a:extLst>
              <a:ext uri="{FF2B5EF4-FFF2-40B4-BE49-F238E27FC236}">
                <a16:creationId xmlns:a16="http://schemas.microsoft.com/office/drawing/2014/main" id="{3C091162-4AE1-4EFC-82A2-32088EDF291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48995" y="1225908"/>
            <a:ext cx="6311237" cy="456965"/>
          </a:xfrm>
        </p:spPr>
        <p:txBody>
          <a:bodyPr>
            <a:normAutofit fontScale="92500" lnSpcReduction="10000"/>
          </a:bodyPr>
          <a:lstStyle/>
          <a:p>
            <a:pPr algn="l" eaLnBrk="0" hangingPunct="0">
              <a:lnSpc>
                <a:spcPct val="90000"/>
              </a:lnSpc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函数</a:t>
            </a:r>
            <a:r>
              <a:rPr lang="en-US" altLang="zh-CN" sz="30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30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在区间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[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]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上的</a:t>
            </a:r>
            <a:r>
              <a:rPr lang="zh-CN" altLang="en-US" sz="28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平均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变化率</a:t>
            </a:r>
          </a:p>
        </p:txBody>
      </p:sp>
      <p:sp>
        <p:nvSpPr>
          <p:cNvPr id="192516" name="矩形 192515">
            <a:extLst>
              <a:ext uri="{FF2B5EF4-FFF2-40B4-BE49-F238E27FC236}">
                <a16:creationId xmlns:a16="http://schemas.microsoft.com/office/drawing/2014/main" id="{BC60074D-630C-4CAF-B71D-EE8FD9DA6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528" y="2478068"/>
            <a:ext cx="45005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27305F"/>
              </a:buClr>
              <a:buSzPct val="60000"/>
            </a:pPr>
            <a:r>
              <a:rPr lang="en-US" altLang="zh-CN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一阶差商的平均变化率</a:t>
            </a:r>
          </a:p>
        </p:txBody>
      </p:sp>
      <p:sp>
        <p:nvSpPr>
          <p:cNvPr id="192519" name="矩形 192518">
            <a:extLst>
              <a:ext uri="{FF2B5EF4-FFF2-40B4-BE49-F238E27FC236}">
                <a16:creationId xmlns:a16="http://schemas.microsoft.com/office/drawing/2014/main" id="{5EE38A5A-F643-4AE2-99F5-78DDF1F3E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3910114"/>
            <a:ext cx="8712968" cy="102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  <a:buClr>
                <a:srgbClr val="27305F"/>
              </a:buClr>
              <a:buSzPct val="60000"/>
            </a:pP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一般地，     的</a:t>
            </a:r>
            <a:r>
              <a:rPr lang="en-US" altLang="zh-CN" sz="26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阶差商</a:t>
            </a:r>
          </a:p>
        </p:txBody>
      </p:sp>
      <p:sp>
        <p:nvSpPr>
          <p:cNvPr id="192520" name="矩形 192519">
            <a:extLst>
              <a:ext uri="{FF2B5EF4-FFF2-40B4-BE49-F238E27FC236}">
                <a16:creationId xmlns:a16="http://schemas.microsoft.com/office/drawing/2014/main" id="{54DB336A-A85B-4551-91E9-52689B28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95" y="1682873"/>
            <a:ext cx="8342496" cy="6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  <a:buClr>
                <a:srgbClr val="27305F"/>
              </a:buClr>
              <a:buSzPct val="60000"/>
            </a:pP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称为      在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i+1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处的</a:t>
            </a:r>
            <a:r>
              <a:rPr lang="zh-CN" altLang="en-US" sz="26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一阶差商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，记为              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192522" name="矩形 192521">
            <a:extLst>
              <a:ext uri="{FF2B5EF4-FFF2-40B4-BE49-F238E27FC236}">
                <a16:creationId xmlns:a16="http://schemas.microsoft.com/office/drawing/2014/main" id="{AA5879F5-E27C-42B9-BAEA-959A9CD96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61" y="3078053"/>
            <a:ext cx="7270249" cy="48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  <a:buClr>
                <a:srgbClr val="27305F"/>
              </a:buClr>
              <a:buSzPct val="60000"/>
            </a:pP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称为      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i+2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处的</a:t>
            </a:r>
            <a:r>
              <a:rPr lang="zh-CN" altLang="en-US" sz="26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二阶差商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，记为</a:t>
            </a:r>
          </a:p>
        </p:txBody>
      </p:sp>
      <p:sp>
        <p:nvSpPr>
          <p:cNvPr id="192523" name="矩形 192522">
            <a:extLst>
              <a:ext uri="{FF2B5EF4-FFF2-40B4-BE49-F238E27FC236}">
                <a16:creationId xmlns:a16="http://schemas.microsoft.com/office/drawing/2014/main" id="{FF9CD766-E624-41AE-8EF0-B57450B63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572" y="5164154"/>
            <a:ext cx="7704856" cy="56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27305F"/>
              </a:buClr>
              <a:buSzPct val="60000"/>
            </a:pPr>
            <a:r>
              <a:rPr lang="zh-CN" altLang="en-US" sz="26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高阶差商可</a:t>
            </a:r>
            <a:r>
              <a:rPr lang="zh-CN" altLang="en-US" sz="26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由低一阶的两</a:t>
            </a:r>
            <a:r>
              <a:rPr lang="zh-CN" altLang="en-US" sz="26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个差商线性组合</a:t>
            </a:r>
            <a:r>
              <a:rPr lang="zh-CN" altLang="en-US" sz="26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而得到</a:t>
            </a:r>
            <a:endParaRPr lang="zh-CN" altLang="en-US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D4E55E-FE3B-4CA8-AE79-9F1A0E9B9A58}"/>
              </a:ext>
            </a:extLst>
          </p:cNvPr>
          <p:cNvSpPr txBox="1"/>
          <p:nvPr/>
        </p:nvSpPr>
        <p:spPr>
          <a:xfrm>
            <a:off x="26962" y="665896"/>
            <a:ext cx="126359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rgbClr val="27305F"/>
              </a:buClr>
              <a:buSzPct val="60000"/>
            </a:pPr>
            <a:r>
              <a:rPr lang="zh-CN" altLang="en-US" sz="2400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定义</a:t>
            </a:r>
            <a:r>
              <a:rPr lang="en-US" altLang="zh-CN" sz="2400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4.3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F0F64B-45AB-604F-932C-EF6ABFB2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052736"/>
            <a:ext cx="1828800" cy="71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DFEDEB-8487-A143-94BA-52C12496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449" y="1730114"/>
            <a:ext cx="1411513" cy="475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A063B8-E488-0947-8714-A8ACCD09C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00" y="1812836"/>
            <a:ext cx="567308" cy="320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E6DB1A-9BF5-534A-A61D-EDCDED8B5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351" y="2480292"/>
            <a:ext cx="2807873" cy="6606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278A2B-6A18-B143-B4E9-BDB14F80E0AE}"/>
              </a:ext>
            </a:extLst>
          </p:cNvPr>
          <p:cNvSpPr/>
          <p:nvPr/>
        </p:nvSpPr>
        <p:spPr>
          <a:xfrm>
            <a:off x="5803525" y="2048906"/>
            <a:ext cx="3206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一阶差商是一阶导数的近似值</a:t>
            </a:r>
            <a:endParaRPr lang="zh-CN" altLang="en-US" dirty="0">
              <a:solidFill>
                <a:srgbClr val="0000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C83751-C51F-B24A-A8F1-35195647C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9" y="1214129"/>
            <a:ext cx="355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9CACAC-A934-EA46-BF55-26AB859A8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9" y="2545537"/>
            <a:ext cx="355600" cy="368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1D32F3-D954-1A46-A71B-E2D719112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9" y="3933056"/>
            <a:ext cx="355600" cy="3683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2F0DD2-768B-504B-B79C-7B25525F9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00" y="3226469"/>
            <a:ext cx="567308" cy="320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C8CEAA-BBF0-A042-BDCE-E35915799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3140968"/>
            <a:ext cx="2054592" cy="380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84A846-2B91-864E-AF07-95C4FC099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127" y="4486178"/>
            <a:ext cx="6639665" cy="63234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B87BF5A-E807-2F4C-9E3C-8FEBE1058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428" y="4031980"/>
            <a:ext cx="567308" cy="32002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A8764FF-E548-598D-CB85-4044951B4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5661248"/>
            <a:ext cx="6468225" cy="48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27305F"/>
              </a:buClr>
              <a:buSzPct val="60000"/>
            </a:pP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特别地，可将</a:t>
            </a:r>
            <a:r>
              <a:rPr lang="en-US" altLang="zh-CN" sz="2600" b="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600" b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600" b="0" i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b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看成</a:t>
            </a:r>
            <a:r>
              <a:rPr lang="en-US" altLang="zh-CN" sz="2600" b="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600" b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600" b="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处的</a:t>
            </a:r>
            <a:r>
              <a:rPr lang="zh-CN" altLang="en-US" sz="26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零阶差商</a:t>
            </a:r>
            <a:endParaRPr lang="zh-CN" altLang="en-US" sz="2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9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/>
      <p:bldP spid="192516" grpId="0"/>
      <p:bldP spid="192519" grpId="0"/>
      <p:bldP spid="192520" grpId="0"/>
      <p:bldP spid="192522" grpId="0"/>
      <p:bldP spid="192523" grpId="0"/>
      <p:bldP spid="9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副标题 194562">
            <a:extLst>
              <a:ext uri="{FF2B5EF4-FFF2-40B4-BE49-F238E27FC236}">
                <a16:creationId xmlns:a16="http://schemas.microsoft.com/office/drawing/2014/main" id="{50B886CA-36E7-4659-99B9-75B60C3A562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504" y="276140"/>
            <a:ext cx="8281491" cy="425193"/>
          </a:xfrm>
        </p:spPr>
        <p:txBody>
          <a:bodyPr>
            <a:normAutofit fontScale="92500" lnSpcReduction="10000"/>
          </a:bodyPr>
          <a:lstStyle/>
          <a:p>
            <a:pPr algn="l" eaLnBrk="0" hangingPunct="0"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给定函数表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4.1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，相应的一、二、三阶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差商表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如表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4.2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graphicFrame>
        <p:nvGraphicFramePr>
          <p:cNvPr id="194564" name="表格 194563">
            <a:extLst>
              <a:ext uri="{FF2B5EF4-FFF2-40B4-BE49-F238E27FC236}">
                <a16:creationId xmlns:a16="http://schemas.microsoft.com/office/drawing/2014/main" id="{ACFBC357-FA10-4E64-82B2-1252F7910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056321"/>
              </p:ext>
            </p:extLst>
          </p:nvPr>
        </p:nvGraphicFramePr>
        <p:xfrm>
          <a:off x="2051719" y="783138"/>
          <a:ext cx="5040560" cy="1624090"/>
        </p:xfrm>
        <a:graphic>
          <a:graphicData uri="http://schemas.openxmlformats.org/drawingml/2006/table">
            <a:tbl>
              <a:tblPr/>
              <a:tblGrid>
                <a:gridCol w="8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690">
                <a:tc gridSpan="5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600" b="1" dirty="0">
                          <a:solidFill>
                            <a:srgbClr val="FF0066"/>
                          </a:solidFill>
                          <a:latin typeface="黑体" pitchFamily="2" charset="-122"/>
                          <a:ea typeface="黑体" pitchFamily="2" charset="-122"/>
                        </a:rPr>
                        <a:t>表</a:t>
                      </a:r>
                      <a:r>
                        <a:rPr lang="en-US" altLang="zh-CN" sz="2600" b="1" dirty="0">
                          <a:solidFill>
                            <a:srgbClr val="FF0066"/>
                          </a:solidFill>
                          <a:latin typeface="黑体" pitchFamily="2" charset="-122"/>
                          <a:ea typeface="黑体" pitchFamily="2" charset="-122"/>
                        </a:rPr>
                        <a:t>4.1 </a:t>
                      </a:r>
                      <a:endParaRPr lang="zh-CN" altLang="en-US" sz="2600" b="1" dirty="0">
                        <a:solidFill>
                          <a:srgbClr val="FF0066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endParaRPr lang="zh-CN" altLang="en-US" sz="2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600" b="1" baseline="-25000" dirty="0"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endParaRPr lang="zh-CN" altLang="en-US" sz="2600" b="1" baseline="-25000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600" b="1" baseline="-25000" dirty="0"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endParaRPr lang="zh-CN" altLang="en-US" sz="2600" b="1" baseline="-25000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600" b="1" baseline="-25000" dirty="0"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endParaRPr lang="zh-CN" altLang="en-US" sz="2600" b="1" baseline="-25000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600" b="1" baseline="-25000" dirty="0"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endParaRPr lang="zh-CN" altLang="en-US" sz="2600" b="1" baseline="-25000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3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latin typeface="黑体" pitchFamily="2" charset="-122"/>
                          <a:ea typeface="黑体" pitchFamily="2" charset="-122"/>
                        </a:rPr>
                        <a:t>f(x)</a:t>
                      </a:r>
                      <a:endParaRPr lang="zh-CN" altLang="en-US" sz="2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6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6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6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6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6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6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6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en-US" altLang="zh-CN" sz="26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6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9495" marB="4949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4586" name="表格 194585">
            <a:extLst>
              <a:ext uri="{FF2B5EF4-FFF2-40B4-BE49-F238E27FC236}">
                <a16:creationId xmlns:a16="http://schemas.microsoft.com/office/drawing/2014/main" id="{3048EC84-0098-4708-A0EA-0752A4704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16012"/>
              </p:ext>
            </p:extLst>
          </p:nvPr>
        </p:nvGraphicFramePr>
        <p:xfrm>
          <a:off x="349250" y="2761168"/>
          <a:ext cx="8445499" cy="3620160"/>
        </p:xfrm>
        <a:graphic>
          <a:graphicData uri="http://schemas.openxmlformats.org/drawingml/2006/table">
            <a:tbl>
              <a:tblPr/>
              <a:tblGrid>
                <a:gridCol w="468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9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7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542">
                <a:tc gridSpan="6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2700" b="1" dirty="0">
                          <a:solidFill>
                            <a:srgbClr val="FF0066"/>
                          </a:solidFill>
                          <a:latin typeface="黑体" pitchFamily="2" charset="-122"/>
                          <a:ea typeface="黑体" pitchFamily="2" charset="-122"/>
                        </a:rPr>
                        <a:t>表</a:t>
                      </a:r>
                      <a:r>
                        <a:rPr lang="en-US" altLang="zh-CN" sz="2700" b="1" dirty="0">
                          <a:solidFill>
                            <a:srgbClr val="FF0066"/>
                          </a:solidFill>
                          <a:latin typeface="黑体" pitchFamily="2" charset="-122"/>
                          <a:ea typeface="黑体" pitchFamily="2" charset="-122"/>
                        </a:rPr>
                        <a:t>4.2</a:t>
                      </a:r>
                      <a:endParaRPr lang="zh-CN" altLang="en-US" sz="2700" b="1" dirty="0">
                        <a:solidFill>
                          <a:srgbClr val="FF0066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31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7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endParaRPr lang="zh-CN" altLang="en-US" sz="2700" b="1" baseline="-25000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27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4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4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4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4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4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400" b="1" baseline="-25000" dirty="0">
                          <a:latin typeface="黑体" pitchFamily="2" charset="-122"/>
                          <a:ea typeface="黑体" pitchFamily="2" charset="-122"/>
                        </a:rPr>
                        <a:t>i+2</a:t>
                      </a:r>
                      <a:r>
                        <a:rPr lang="en-US" altLang="zh-CN" sz="24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4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3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3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23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3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23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300" b="1" baseline="-25000" dirty="0">
                          <a:latin typeface="黑体" pitchFamily="2" charset="-122"/>
                          <a:ea typeface="黑体" pitchFamily="2" charset="-122"/>
                        </a:rPr>
                        <a:t>i+2</a:t>
                      </a:r>
                      <a:r>
                        <a:rPr lang="en-US" altLang="zh-CN" sz="23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300" b="1" baseline="-25000" dirty="0">
                          <a:latin typeface="黑体" pitchFamily="2" charset="-122"/>
                          <a:ea typeface="黑体" pitchFamily="2" charset="-122"/>
                        </a:rPr>
                        <a:t>i+3</a:t>
                      </a:r>
                      <a:r>
                        <a:rPr lang="en-US" altLang="zh-CN" sz="23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3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8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700" b="1" baseline="-25000"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700" b="1" baseline="-2500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7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700" b="1" baseline="-25000"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endParaRPr lang="zh-CN" altLang="en-US" sz="2700" b="1" baseline="-2500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700" b="1" baseline="-2500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7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8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700" b="1" baseline="-25000"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700" b="1" baseline="-2500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7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8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2700" b="1" baseline="-25000"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endParaRPr lang="zh-CN" altLang="en-US" sz="2700" b="1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f(x</a:t>
                      </a:r>
                      <a:r>
                        <a:rPr lang="en-US" altLang="zh-CN" sz="2700" b="1" baseline="-2500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  <a:endParaRPr lang="zh-CN" altLang="en-US" sz="27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en-US" altLang="zh-CN" sz="27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2700" b="1" baseline="-25000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en-US" altLang="zh-CN" sz="27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27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50800" marB="5080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296093F-FEF4-0F4B-A2E4-0A26C9A7241E}"/>
              </a:ext>
            </a:extLst>
          </p:cNvPr>
          <p:cNvSpPr txBox="1"/>
          <p:nvPr/>
        </p:nvSpPr>
        <p:spPr>
          <a:xfrm>
            <a:off x="1559023" y="6396335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D2FFA3-92B7-B740-A04E-2C0E05F38AC2}"/>
              </a:ext>
            </a:extLst>
          </p:cNvPr>
          <p:cNvSpPr txBox="1"/>
          <p:nvPr/>
        </p:nvSpPr>
        <p:spPr>
          <a:xfrm>
            <a:off x="2843808" y="6396335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78C855-051F-564F-9CE7-F816B024BED5}"/>
              </a:ext>
            </a:extLst>
          </p:cNvPr>
          <p:cNvSpPr txBox="1"/>
          <p:nvPr/>
        </p:nvSpPr>
        <p:spPr>
          <a:xfrm>
            <a:off x="4709418" y="6396335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A0D2D-7B8B-D94B-BC18-D771C57DF59C}"/>
              </a:ext>
            </a:extLst>
          </p:cNvPr>
          <p:cNvSpPr txBox="1"/>
          <p:nvPr/>
        </p:nvSpPr>
        <p:spPr>
          <a:xfrm>
            <a:off x="7236296" y="6435745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阶</a:t>
            </a:r>
          </a:p>
        </p:txBody>
      </p:sp>
    </p:spTree>
    <p:extLst>
      <p:ext uri="{BB962C8B-B14F-4D97-AF65-F5344CB8AC3E}">
        <p14:creationId xmlns:p14="http://schemas.microsoft.com/office/powerpoint/2010/main" val="18231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副标题 195586">
            <a:extLst>
              <a:ext uri="{FF2B5EF4-FFF2-40B4-BE49-F238E27FC236}">
                <a16:creationId xmlns:a16="http://schemas.microsoft.com/office/drawing/2014/main" id="{6DE74594-9001-4998-9876-C831877A25B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404664"/>
            <a:ext cx="8784976" cy="150078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baseline="30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在节点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0, 2, 3, 5, 6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上的各阶差商值。</a:t>
            </a:r>
          </a:p>
          <a:p>
            <a:pPr algn="l">
              <a:lnSpc>
                <a:spcPct val="90000"/>
              </a:lnSpc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可得到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阶差商，如下表：</a:t>
            </a:r>
          </a:p>
        </p:txBody>
      </p:sp>
      <p:graphicFrame>
        <p:nvGraphicFramePr>
          <p:cNvPr id="195588" name="表格 195587">
            <a:extLst>
              <a:ext uri="{FF2B5EF4-FFF2-40B4-BE49-F238E27FC236}">
                <a16:creationId xmlns:a16="http://schemas.microsoft.com/office/drawing/2014/main" id="{269713BC-E402-442D-A330-3AB464CBB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3693178"/>
              </p:ext>
            </p:extLst>
          </p:nvPr>
        </p:nvGraphicFramePr>
        <p:xfrm>
          <a:off x="503039" y="2132856"/>
          <a:ext cx="8137921" cy="4172691"/>
        </p:xfrm>
        <a:graphic>
          <a:graphicData uri="http://schemas.openxmlformats.org/drawingml/2006/table">
            <a:tbl>
              <a:tblPr/>
              <a:tblGrid>
                <a:gridCol w="28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4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0641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 err="1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endParaRPr lang="zh-CN" altLang="en-US" sz="1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endParaRPr lang="zh-CN" altLang="en-US" sz="1600" b="1" baseline="-25000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1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1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i+2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1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l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i+2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i+3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1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l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f[x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i+1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i+2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i+3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,x</a:t>
                      </a:r>
                      <a:r>
                        <a:rPr lang="en-US" altLang="zh-CN" sz="1600" b="1" baseline="-25000" dirty="0">
                          <a:latin typeface="黑体" pitchFamily="2" charset="-122"/>
                          <a:ea typeface="黑体" pitchFamily="2" charset="-122"/>
                        </a:rPr>
                        <a:t>i+4</a:t>
                      </a:r>
                      <a:r>
                        <a:rPr lang="en-US" altLang="zh-CN" sz="1600" b="1" dirty="0">
                          <a:latin typeface="黑体" pitchFamily="2" charset="-122"/>
                          <a:ea typeface="黑体" pitchFamily="2" charset="-122"/>
                        </a:rPr>
                        <a:t>]</a:t>
                      </a:r>
                      <a:endParaRPr lang="zh-CN" altLang="en-US" sz="16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2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endParaRPr lang="zh-CN" altLang="en-US" sz="18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46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endParaRPr lang="zh-CN" altLang="en-US" sz="18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endParaRPr lang="zh-CN" altLang="en-US" sz="18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8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(8-0)/(2-0)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=4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6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endParaRPr lang="zh-CN" altLang="en-US" sz="18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endParaRPr lang="zh-CN" altLang="en-US" sz="18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27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(27-8)/(3-2)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=19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(19-4)/(3-0)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=5</a:t>
                      </a:r>
                      <a:endParaRPr lang="zh-CN" altLang="en-US" sz="18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endParaRPr lang="zh-CN" altLang="en-US" sz="18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5</a:t>
                      </a:r>
                      <a:endParaRPr lang="zh-CN" altLang="en-US" sz="1800" b="1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125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(125-27)/(5-3)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=49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(49-19)/(5-2)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=10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(10-5)/(5-0)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=1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331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  <a:endParaRPr lang="zh-CN" altLang="en-US" sz="18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216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(216-125)/(6-5)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=91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(91-49)/(6-3)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=14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(14-10)/(6-2)</a:t>
                      </a:r>
                    </a:p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=1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0000FF"/>
                          </a:solidFill>
                          <a:latin typeface="黑体" pitchFamily="2" charset="-122"/>
                          <a:ea typeface="黑体" pitchFamily="2" charset="-122"/>
                        </a:rPr>
                        <a:t>(1-1)/(6-0)=0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T="45940" marB="4594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2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副标题 197634">
            <a:extLst>
              <a:ext uri="{FF2B5EF4-FFF2-40B4-BE49-F238E27FC236}">
                <a16:creationId xmlns:a16="http://schemas.microsoft.com/office/drawing/2014/main" id="{E6903777-1598-475C-A6D3-E9586E63C6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1408" y="764704"/>
            <a:ext cx="9062592" cy="178831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差商具有对称性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与节点的顺序无关。如</a:t>
            </a:r>
          </a:p>
          <a:p>
            <a:pPr algn="l"/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f[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</a:p>
          <a:p>
            <a:pPr algn="l"/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8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</a:p>
        </p:txBody>
      </p:sp>
      <p:sp>
        <p:nvSpPr>
          <p:cNvPr id="9" name="标题 196609">
            <a:extLst>
              <a:ext uri="{FF2B5EF4-FFF2-40B4-BE49-F238E27FC236}">
                <a16:creationId xmlns:a16="http://schemas.microsoft.com/office/drawing/2014/main" id="{485E296C-D4F8-472A-925C-C6E52C0AEB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5900" y="252720"/>
            <a:ext cx="6372200" cy="332656"/>
          </a:xfrm>
        </p:spPr>
        <p:txBody>
          <a:bodyPr anchor="ctr">
            <a:noAutofit/>
          </a:bodyPr>
          <a:lstStyle/>
          <a:p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4.4.1 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差商及其性质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74557A-FA2F-9804-4218-CFDD901293C5}"/>
              </a:ext>
            </a:extLst>
          </p:cNvPr>
          <p:cNvSpPr txBox="1"/>
          <p:nvPr/>
        </p:nvSpPr>
        <p:spPr>
          <a:xfrm>
            <a:off x="311093" y="23221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FF2F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证明：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86D5CD-F6BA-EB8F-B887-4ADA13146BC2}"/>
              </a:ext>
            </a:extLst>
          </p:cNvPr>
          <p:cNvSpPr txBox="1"/>
          <p:nvPr/>
        </p:nvSpPr>
        <p:spPr>
          <a:xfrm>
            <a:off x="479518" y="2758917"/>
            <a:ext cx="855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实际上，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阶差商可表示为函数值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..., 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的线性组合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A8C3A2-6972-D2DD-EEDA-2F6D1EF88426}"/>
              </a:ext>
            </a:extLst>
          </p:cNvPr>
          <p:cNvSpPr txBox="1"/>
          <p:nvPr/>
        </p:nvSpPr>
        <p:spPr>
          <a:xfrm>
            <a:off x="479518" y="4047455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用数学归纳法证明，当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时，有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DC3C43-0D90-213A-C6D0-EE93EBDC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568800"/>
            <a:ext cx="5588000" cy="66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562897-90C7-156F-6683-8A77C8D19600}"/>
              </a:ext>
            </a:extLst>
          </p:cNvPr>
          <p:cNvSpPr txBox="1"/>
          <p:nvPr/>
        </p:nvSpPr>
        <p:spPr>
          <a:xfrm>
            <a:off x="479518" y="52292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等式成立。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169DFF-F5A7-89CB-8A7A-6BA545C98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203331"/>
            <a:ext cx="3874492" cy="9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7D5336-5C39-8DDD-E918-FFB13F7C2A90}"/>
                  </a:ext>
                </a:extLst>
              </p:cNvPr>
              <p:cNvSpPr txBox="1"/>
              <p:nvPr/>
            </p:nvSpPr>
            <p:spPr>
              <a:xfrm>
                <a:off x="6667625" y="4005254"/>
                <a:ext cx="2121492" cy="495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1" lang="zh-CN" alt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kumimoji="1" lang="en-US" altLang="zh-CN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CN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kumimoji="1" lang="zh-CN" altLang="en-US" sz="24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17D5336-5C39-8DDD-E918-FFB13F7C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25" y="4005254"/>
                <a:ext cx="2121492" cy="495905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96609">
            <a:extLst>
              <a:ext uri="{FF2B5EF4-FFF2-40B4-BE49-F238E27FC236}">
                <a16:creationId xmlns:a16="http://schemas.microsoft.com/office/drawing/2014/main" id="{485E296C-D4F8-472A-925C-C6E52C0AEB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5900" y="252720"/>
            <a:ext cx="6372200" cy="332656"/>
          </a:xfrm>
        </p:spPr>
        <p:txBody>
          <a:bodyPr anchor="ctr">
            <a:noAutofit/>
          </a:bodyPr>
          <a:lstStyle/>
          <a:p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4.4.1 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差商及其性质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74557A-FA2F-9804-4218-CFDD901293C5}"/>
              </a:ext>
            </a:extLst>
          </p:cNvPr>
          <p:cNvSpPr txBox="1"/>
          <p:nvPr/>
        </p:nvSpPr>
        <p:spPr>
          <a:xfrm>
            <a:off x="311093" y="78039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证明：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A8C3A2-6972-D2DD-EEDA-2F6D1EF88426}"/>
              </a:ext>
            </a:extLst>
          </p:cNvPr>
          <p:cNvSpPr txBox="1"/>
          <p:nvPr/>
        </p:nvSpPr>
        <p:spPr>
          <a:xfrm>
            <a:off x="479518" y="1671191"/>
            <a:ext cx="433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设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时，等式成立，即有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562897-90C7-156F-6683-8A77C8D19600}"/>
              </a:ext>
            </a:extLst>
          </p:cNvPr>
          <p:cNvSpPr txBox="1"/>
          <p:nvPr/>
        </p:nvSpPr>
        <p:spPr>
          <a:xfrm>
            <a:off x="498990" y="28400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E0A59D-FD07-4D12-8E57-F96E478193AE}"/>
              </a:ext>
            </a:extLst>
          </p:cNvPr>
          <p:cNvSpPr txBox="1"/>
          <p:nvPr/>
        </p:nvSpPr>
        <p:spPr>
          <a:xfrm>
            <a:off x="479518" y="335699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由差商的定义及归纳假设，得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D75CA22-AAD1-2AB4-EA4C-F4C03F95D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67" y="2132109"/>
            <a:ext cx="7439667" cy="6043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2F883E-62E5-A098-4E1F-7162B6F7A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14" y="2785529"/>
            <a:ext cx="7524951" cy="6391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A4E588-5C29-02E7-3FFC-CABA44950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52" y="3818657"/>
            <a:ext cx="5670004" cy="6627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23502B-BF16-4933-8052-EC628A392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4758887"/>
            <a:ext cx="4012768" cy="619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26AE57B-13AC-82DE-7171-ACFCA3737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55" y="5434694"/>
            <a:ext cx="4186829" cy="658602"/>
          </a:xfrm>
          <a:prstGeom prst="rect">
            <a:avLst/>
          </a:prstGeom>
        </p:spPr>
      </p:pic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48BA9B6-C4F3-BA37-FF8A-71C12B284B49}"/>
              </a:ext>
            </a:extLst>
          </p:cNvPr>
          <p:cNvCxnSpPr>
            <a:cxnSpLocks/>
          </p:cNvCxnSpPr>
          <p:nvPr/>
        </p:nvCxnSpPr>
        <p:spPr>
          <a:xfrm flipV="1">
            <a:off x="4139952" y="2405353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ECA4B98-BD0A-722B-2F0F-A1C31060E7FC}"/>
              </a:ext>
            </a:extLst>
          </p:cNvPr>
          <p:cNvCxnSpPr>
            <a:cxnSpLocks/>
          </p:cNvCxnSpPr>
          <p:nvPr/>
        </p:nvCxnSpPr>
        <p:spPr>
          <a:xfrm flipV="1">
            <a:off x="3356179" y="3095389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1BF178C-83AB-483C-3DE7-60586A1E5801}"/>
              </a:ext>
            </a:extLst>
          </p:cNvPr>
          <p:cNvCxnSpPr>
            <a:cxnSpLocks/>
          </p:cNvCxnSpPr>
          <p:nvPr/>
        </p:nvCxnSpPr>
        <p:spPr>
          <a:xfrm flipV="1">
            <a:off x="4171710" y="3098413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5BD70BB2-F8B7-6F2F-40ED-51D426A21ED7}"/>
              </a:ext>
            </a:extLst>
          </p:cNvPr>
          <p:cNvCxnSpPr>
            <a:cxnSpLocks/>
          </p:cNvCxnSpPr>
          <p:nvPr/>
        </p:nvCxnSpPr>
        <p:spPr>
          <a:xfrm flipV="1">
            <a:off x="5358844" y="2412503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3AF82458-8686-8E6B-4FC2-8C43AC32EF37}"/>
              </a:ext>
            </a:extLst>
          </p:cNvPr>
          <p:cNvCxnSpPr>
            <a:cxnSpLocks/>
          </p:cNvCxnSpPr>
          <p:nvPr/>
        </p:nvCxnSpPr>
        <p:spPr>
          <a:xfrm flipV="1">
            <a:off x="5402017" y="3123897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29AAE5D6-3660-43DC-6010-32CD116430A1}"/>
              </a:ext>
            </a:extLst>
          </p:cNvPr>
          <p:cNvCxnSpPr>
            <a:cxnSpLocks/>
          </p:cNvCxnSpPr>
          <p:nvPr/>
        </p:nvCxnSpPr>
        <p:spPr>
          <a:xfrm flipV="1">
            <a:off x="6307305" y="2450770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5AA3E16-5025-957B-8575-230DFB59BCC7}"/>
              </a:ext>
            </a:extLst>
          </p:cNvPr>
          <p:cNvCxnSpPr>
            <a:cxnSpLocks/>
          </p:cNvCxnSpPr>
          <p:nvPr/>
        </p:nvCxnSpPr>
        <p:spPr>
          <a:xfrm flipV="1">
            <a:off x="6401226" y="3122592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A618ACF-BCC6-EC30-E667-6B9B2CF0E3B5}"/>
              </a:ext>
            </a:extLst>
          </p:cNvPr>
          <p:cNvCxnSpPr>
            <a:cxnSpLocks/>
          </p:cNvCxnSpPr>
          <p:nvPr/>
        </p:nvCxnSpPr>
        <p:spPr>
          <a:xfrm flipV="1">
            <a:off x="7572488" y="2450770"/>
            <a:ext cx="289503" cy="2989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D2207A82-9FC5-35D3-0B58-4F87246C7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520933"/>
            <a:ext cx="4421842" cy="918197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88125E0F-CE1D-A284-FB03-DBC23E4F515E}"/>
              </a:ext>
            </a:extLst>
          </p:cNvPr>
          <p:cNvCxnSpPr>
            <a:cxnSpLocks/>
          </p:cNvCxnSpPr>
          <p:nvPr/>
        </p:nvCxnSpPr>
        <p:spPr>
          <a:xfrm flipV="1">
            <a:off x="7277857" y="4005254"/>
            <a:ext cx="901028" cy="2087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9E3AA06-B878-33FC-C339-48316B877578}"/>
              </a:ext>
            </a:extLst>
          </p:cNvPr>
          <p:cNvCxnSpPr>
            <a:cxnSpLocks/>
          </p:cNvCxnSpPr>
          <p:nvPr/>
        </p:nvCxnSpPr>
        <p:spPr>
          <a:xfrm flipV="1">
            <a:off x="8100392" y="5159764"/>
            <a:ext cx="680985" cy="218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33A0627F-BB9D-B2EC-D54C-C8775504C3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180" y="5416128"/>
            <a:ext cx="2413000" cy="9652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C2F303E-CDE5-DCBB-D0AE-DC769D79D330}"/>
              </a:ext>
            </a:extLst>
          </p:cNvPr>
          <p:cNvSpPr txBox="1"/>
          <p:nvPr/>
        </p:nvSpPr>
        <p:spPr>
          <a:xfrm>
            <a:off x="4762621" y="6309320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对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，等式也成立，得证。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BE4D3AA-65FC-EAC3-A4AE-916F24E2E8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4616" y="755477"/>
            <a:ext cx="3734769" cy="91711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5AAAAC5-CBB6-E4A4-E1DD-3D3C677E34D5}"/>
              </a:ext>
            </a:extLst>
          </p:cNvPr>
          <p:cNvSpPr txBox="1"/>
          <p:nvPr/>
        </p:nvSpPr>
        <p:spPr>
          <a:xfrm>
            <a:off x="4093368" y="300037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26A34444-7BED-7F5A-B094-28E1662FB14B}"/>
              </a:ext>
            </a:extLst>
          </p:cNvPr>
          <p:cNvCxnSpPr>
            <a:cxnSpLocks/>
          </p:cNvCxnSpPr>
          <p:nvPr/>
        </p:nvCxnSpPr>
        <p:spPr>
          <a:xfrm flipV="1">
            <a:off x="6667625" y="4363756"/>
            <a:ext cx="115296" cy="11762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12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" grpId="0"/>
      <p:bldP spid="12" grpId="0"/>
      <p:bldP spid="13" grpId="0"/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198658">
            <a:extLst>
              <a:ext uri="{FF2B5EF4-FFF2-40B4-BE49-F238E27FC236}">
                <a16:creationId xmlns:a16="http://schemas.microsoft.com/office/drawing/2014/main" id="{313CC7EF-E21A-471E-B8BE-8F7038C06927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836712"/>
            <a:ext cx="8841034" cy="171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f[x,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,…,</a:t>
            </a:r>
            <a:r>
              <a:rPr lang="en-US" altLang="zh-CN" sz="3200" b="1" i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次多项式，则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f[x,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,…,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k+1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次多项式。</a:t>
            </a:r>
          </a:p>
          <a:p>
            <a:pPr algn="l" fontAlgn="auto">
              <a:spcAft>
                <a:spcPts val="0"/>
              </a:spcAft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由差商定义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D57ED2-6BA3-47DD-BCCC-5907B72FD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7139" y="3127622"/>
            <a:ext cx="9278277" cy="93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2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右端分子为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次多项式，且当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k+1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时分子为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，故分子含有因子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8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k+1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，与分母相消后，右端为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次多项式。</a:t>
            </a:r>
          </a:p>
        </p:txBody>
      </p:sp>
      <p:sp>
        <p:nvSpPr>
          <p:cNvPr id="9" name="标题 196609">
            <a:extLst>
              <a:ext uri="{FF2B5EF4-FFF2-40B4-BE49-F238E27FC236}">
                <a16:creationId xmlns:a16="http://schemas.microsoft.com/office/drawing/2014/main" id="{485E296C-D4F8-472A-925C-C6E52C0AEB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5900" y="252720"/>
            <a:ext cx="6372200" cy="332656"/>
          </a:xfrm>
        </p:spPr>
        <p:txBody>
          <a:bodyPr anchor="ctr">
            <a:noAutofit/>
          </a:bodyPr>
          <a:lstStyle/>
          <a:p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4.4.1 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差商及其性质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7A9AE1-1F2A-9C48-92D3-76457C85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5" y="2521297"/>
            <a:ext cx="8929108" cy="6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副标题 199682">
            <a:extLst>
              <a:ext uri="{FF2B5EF4-FFF2-40B4-BE49-F238E27FC236}">
                <a16:creationId xmlns:a16="http://schemas.microsoft.com/office/drawing/2014/main" id="{0A7315CB-42AD-4365-89D1-B81C91B9665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8604" y="1124744"/>
            <a:ext cx="8985396" cy="3816424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f(x)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次多项式，则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f[x,x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,x</a:t>
            </a:r>
            <a:r>
              <a:rPr lang="en-US" altLang="zh-CN" sz="32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,…,</a:t>
            </a:r>
            <a:r>
              <a:rPr lang="en-US" altLang="zh-CN" sz="32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恒为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algn="l">
              <a:lnSpc>
                <a:spcPct val="9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f(x)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次多项式，可看作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阶差商，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则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f[x,x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次多项式，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f[x,x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n-2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次多项式，依次递推，</a:t>
            </a:r>
          </a:p>
          <a:p>
            <a:pPr algn="l">
              <a:lnSpc>
                <a:spcPct val="9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f[x,x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,…,x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是零次多项式，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所以，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f[x,x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,x</a:t>
            </a:r>
            <a:r>
              <a:rPr lang="en-US" altLang="zh-CN" sz="3200" b="1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,…,</a:t>
            </a:r>
            <a:r>
              <a:rPr lang="en-US" altLang="zh-CN" sz="32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 err="1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]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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9" name="标题 196609">
            <a:extLst>
              <a:ext uri="{FF2B5EF4-FFF2-40B4-BE49-F238E27FC236}">
                <a16:creationId xmlns:a16="http://schemas.microsoft.com/office/drawing/2014/main" id="{37BF6163-776D-430D-AA92-E5156949054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5900" y="476672"/>
            <a:ext cx="6372200" cy="576064"/>
          </a:xfrm>
        </p:spPr>
        <p:txBody>
          <a:bodyPr anchor="ctr">
            <a:noAutofit/>
          </a:bodyPr>
          <a:lstStyle/>
          <a:p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4.4.1 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差商及其性质</a:t>
            </a:r>
          </a:p>
        </p:txBody>
      </p:sp>
    </p:spTree>
    <p:extLst>
      <p:ext uri="{BB962C8B-B14F-4D97-AF65-F5344CB8AC3E}">
        <p14:creationId xmlns:p14="http://schemas.microsoft.com/office/powerpoint/2010/main" val="14071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标题 201729">
            <a:extLst>
              <a:ext uri="{FF2B5EF4-FFF2-40B4-BE49-F238E27FC236}">
                <a16:creationId xmlns:a16="http://schemas.microsoft.com/office/drawing/2014/main" id="{94C6861E-9EB9-46F0-B2B8-43FCC44884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09936" y="213041"/>
            <a:ext cx="5724128" cy="433387"/>
          </a:xfrm>
        </p:spPr>
        <p:txBody>
          <a:bodyPr anchor="ctr">
            <a:noAutofit/>
          </a:bodyPr>
          <a:lstStyle/>
          <a:p>
            <a:r>
              <a:rPr lang="en-US" altLang="zh-CN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4.4.2 </a:t>
            </a:r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牛顿插值公式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1C5C42-61EA-4340-8516-276A0693373C}"/>
              </a:ext>
            </a:extLst>
          </p:cNvPr>
          <p:cNvSpPr txBox="1"/>
          <p:nvPr/>
        </p:nvSpPr>
        <p:spPr>
          <a:xfrm>
            <a:off x="251520" y="822243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设在                        处，函数              取值分别为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4A5C27-EA37-7A40-A513-F753ABBC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80" y="930052"/>
            <a:ext cx="1854200" cy="266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CBD25-CC15-D74B-A32A-D8C95CC11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900460"/>
            <a:ext cx="977900" cy="36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DB4D84-3940-A149-ADBA-368B4DA6F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908720"/>
            <a:ext cx="2400300" cy="3429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44E6273-5A31-1345-80F3-272D347CFECA}"/>
              </a:ext>
            </a:extLst>
          </p:cNvPr>
          <p:cNvSpPr txBox="1"/>
          <p:nvPr/>
        </p:nvSpPr>
        <p:spPr>
          <a:xfrm>
            <a:off x="251520" y="1196752"/>
            <a:ext cx="787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与       ，由差商的定义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FD997F-6FDE-6D41-80B1-A16E53265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1658416"/>
            <a:ext cx="2768600" cy="698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9D91FC-07F0-6A43-BE4C-52DE20966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908" y="1967756"/>
            <a:ext cx="254000" cy="165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F549A8-9061-D542-9430-ED26D8187F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5668" y="1887364"/>
            <a:ext cx="3568700" cy="317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228559-F828-944B-AF77-0AB519ED3FBC}"/>
              </a:ext>
            </a:extLst>
          </p:cNvPr>
          <p:cNvSpPr/>
          <p:nvPr/>
        </p:nvSpPr>
        <p:spPr>
          <a:xfrm>
            <a:off x="107504" y="2276872"/>
            <a:ext cx="4987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类似地可以由各阶差商的定义得到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0FCD54-F925-8747-9EC8-5A681E676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9632" y="2806353"/>
            <a:ext cx="5588000" cy="977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529926-4C3D-8247-A11A-DAFE24788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7824" y="3831983"/>
            <a:ext cx="304800" cy="177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F16E60A-38AD-FF4A-A80A-666785CF3C24}"/>
              </a:ext>
            </a:extLst>
          </p:cNvPr>
          <p:cNvSpPr txBox="1"/>
          <p:nvPr/>
        </p:nvSpPr>
        <p:spPr>
          <a:xfrm>
            <a:off x="7300320" y="27927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(1)</a:t>
            </a:r>
            <a:endParaRPr kumimoji="1"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77E2D2-8D2F-7F4E-8528-EE970D202BCA}"/>
              </a:ext>
            </a:extLst>
          </p:cNvPr>
          <p:cNvSpPr txBox="1"/>
          <p:nvPr/>
        </p:nvSpPr>
        <p:spPr>
          <a:xfrm>
            <a:off x="7311632" y="31106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1"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404476-A163-6A43-BCE8-DE13D8A7D900}"/>
              </a:ext>
            </a:extLst>
          </p:cNvPr>
          <p:cNvSpPr txBox="1"/>
          <p:nvPr/>
        </p:nvSpPr>
        <p:spPr>
          <a:xfrm>
            <a:off x="7324854" y="3635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kumimoji="1"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59AD72-405F-A645-954C-18DB3FB6AAF7}"/>
              </a:ext>
            </a:extLst>
          </p:cNvPr>
          <p:cNvSpPr/>
          <p:nvPr/>
        </p:nvSpPr>
        <p:spPr>
          <a:xfrm>
            <a:off x="230774" y="4618678"/>
            <a:ext cx="829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(2)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式两边同乘以            ；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(3)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式两边同乘以                         ；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0E6FB76-B748-EF49-B18E-D9416775E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3473" y="4675084"/>
            <a:ext cx="935558" cy="34885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AC20125-3AFE-D249-8388-D669C84D200B}"/>
              </a:ext>
            </a:extLst>
          </p:cNvPr>
          <p:cNvSpPr txBox="1"/>
          <p:nvPr/>
        </p:nvSpPr>
        <p:spPr>
          <a:xfrm>
            <a:off x="7311632" y="343532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endParaRPr kumimoji="1" lang="zh-CN" altLang="en-US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9400E1F-81F2-2D47-A75E-F8ADADC23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1953" y="4690026"/>
            <a:ext cx="1917700" cy="33020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A6FEEC4-6803-ED4C-A31D-76ECB6DED489}"/>
              </a:ext>
            </a:extLst>
          </p:cNvPr>
          <p:cNvSpPr/>
          <p:nvPr/>
        </p:nvSpPr>
        <p:spPr>
          <a:xfrm>
            <a:off x="228172" y="500059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依次类推最后一个等式两边同乘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A690792-88BF-B84A-BB2E-CCA20C7B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5253" y="5099849"/>
            <a:ext cx="3454400" cy="3429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E471A57B-AA69-8043-9BE7-1C75A13747F1}"/>
              </a:ext>
            </a:extLst>
          </p:cNvPr>
          <p:cNvSpPr/>
          <p:nvPr/>
        </p:nvSpPr>
        <p:spPr>
          <a:xfrm>
            <a:off x="240783" y="5370207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然后再将上面所有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n+1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个等式两边相加，整理可以得到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1041DE-3578-7D43-90C7-24F23C33D3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3" y="5968896"/>
            <a:ext cx="9144000" cy="64809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007BCB4-BDFE-5948-AFE1-D9141EF338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899" y="1298500"/>
            <a:ext cx="520700" cy="292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C2A29-ECE6-49F3-A6EA-B646E53437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949" y="4014583"/>
            <a:ext cx="7590073" cy="6385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52A11D-3D3C-A8C0-F8F2-B5DC0ED96A23}"/>
              </a:ext>
            </a:extLst>
          </p:cNvPr>
          <p:cNvSpPr txBox="1"/>
          <p:nvPr/>
        </p:nvSpPr>
        <p:spPr>
          <a:xfrm>
            <a:off x="933774" y="569318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1" lang="zh-CN" altLang="en-US" sz="20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5CF50C-9F9F-8F70-1AB1-3800FD5EF31B}"/>
              </a:ext>
            </a:extLst>
          </p:cNvPr>
          <p:cNvSpPr txBox="1"/>
          <p:nvPr/>
        </p:nvSpPr>
        <p:spPr>
          <a:xfrm>
            <a:off x="1941886" y="569318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1" lang="zh-CN" altLang="en-US" sz="20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875CE1-BE7D-2838-2B56-85D9C525B939}"/>
              </a:ext>
            </a:extLst>
          </p:cNvPr>
          <p:cNvSpPr txBox="1"/>
          <p:nvPr/>
        </p:nvSpPr>
        <p:spPr>
          <a:xfrm>
            <a:off x="4174134" y="569318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1" lang="zh-CN" altLang="en-US" sz="20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ADFE4BE-E2D8-1E11-25C7-3B34D4D3673A}"/>
              </a:ext>
            </a:extLst>
          </p:cNvPr>
          <p:cNvSpPr txBox="1"/>
          <p:nvPr/>
        </p:nvSpPr>
        <p:spPr>
          <a:xfrm>
            <a:off x="1763688" y="641326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endParaRPr kumimoji="1" lang="zh-CN" altLang="en-US" sz="2000" b="0" baseline="-25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3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11" grpId="0"/>
      <p:bldP spid="18" grpId="0"/>
      <p:bldP spid="31" grpId="0"/>
      <p:bldP spid="32" grpId="0"/>
      <p:bldP spid="34" grpId="0"/>
      <p:bldP spid="36" grpId="0"/>
      <p:bldP spid="38" grpId="0"/>
      <p:bldP spid="41" grpId="0"/>
      <p:bldP spid="12" grpId="0"/>
      <p:bldP spid="13" grpId="0"/>
      <p:bldP spid="23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标题 201729">
            <a:extLst>
              <a:ext uri="{FF2B5EF4-FFF2-40B4-BE49-F238E27FC236}">
                <a16:creationId xmlns:a16="http://schemas.microsoft.com/office/drawing/2014/main" id="{94C6861E-9EB9-46F0-B2B8-43FCC44884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09936" y="213041"/>
            <a:ext cx="5724128" cy="433387"/>
          </a:xfrm>
        </p:spPr>
        <p:txBody>
          <a:bodyPr anchor="ctr">
            <a:noAutofit/>
          </a:bodyPr>
          <a:lstStyle/>
          <a:p>
            <a:r>
              <a:rPr lang="en-US" altLang="zh-CN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4.4.2 </a:t>
            </a:r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牛顿插值公式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1041DE-3578-7D43-90C7-24F23C33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" y="836712"/>
            <a:ext cx="9144000" cy="64809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5C6004B-CDE7-5F47-8846-2AE663985A47}"/>
              </a:ext>
            </a:extLst>
          </p:cNvPr>
          <p:cNvSpPr/>
          <p:nvPr/>
        </p:nvSpPr>
        <p:spPr>
          <a:xfrm>
            <a:off x="23807" y="148480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4B589E-62E3-B148-90C8-BD7EC39DA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97" y="1929363"/>
            <a:ext cx="8077200" cy="330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C82981-A9B3-E245-9FFD-8F6CB92FB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399321"/>
            <a:ext cx="4584700" cy="304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B58F1C-CACF-AC45-AC49-7C7E4838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02" y="2780928"/>
            <a:ext cx="5041900" cy="330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83FFBB3-D631-EA4B-9185-26B3A98C5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320" y="3789040"/>
            <a:ext cx="2590800" cy="2921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B0581CB-F4D0-2F48-9E34-516B1069A307}"/>
              </a:ext>
            </a:extLst>
          </p:cNvPr>
          <p:cNvSpPr/>
          <p:nvPr/>
        </p:nvSpPr>
        <p:spPr>
          <a:xfrm>
            <a:off x="11197" y="315459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则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11A7B1-12AE-0B44-87DC-B8AA5B857B41}"/>
              </a:ext>
            </a:extLst>
          </p:cNvPr>
          <p:cNvSpPr/>
          <p:nvPr/>
        </p:nvSpPr>
        <p:spPr>
          <a:xfrm>
            <a:off x="492948" y="4319250"/>
            <a:ext cx="8545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称         为       的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次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Newton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插值多项式，      为相应的截断误差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F013699-26DB-7349-86EF-61628D16A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4394555"/>
            <a:ext cx="724148" cy="33058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2E3117B-E73F-784F-9260-37C8B77AE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696" y="4403781"/>
            <a:ext cx="601216" cy="35070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E5DB26E-35DF-8A49-8C0C-3BFE40154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6136" y="4434334"/>
            <a:ext cx="639782" cy="2908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8BC015-A28A-F147-856B-49C74C2FD68B}"/>
              </a:ext>
            </a:extLst>
          </p:cNvPr>
          <p:cNvSpPr/>
          <p:nvPr/>
        </p:nvSpPr>
        <p:spPr>
          <a:xfrm>
            <a:off x="6017409" y="236449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dirty="0">
                <a:solidFill>
                  <a:srgbClr val="0000FF"/>
                </a:solidFill>
                <a:latin typeface="+mn-ea"/>
                <a:ea typeface="+mn-ea"/>
              </a:rPr>
              <a:t>不超过</a:t>
            </a:r>
            <a:r>
              <a:rPr lang="en-US" altLang="zh-CN" sz="20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0" dirty="0">
                <a:solidFill>
                  <a:srgbClr val="0000FF"/>
                </a:solidFill>
                <a:latin typeface="+mn-ea"/>
                <a:ea typeface="+mn-ea"/>
              </a:rPr>
              <a:t>次的多项式</a:t>
            </a:r>
          </a:p>
        </p:txBody>
      </p:sp>
    </p:spTree>
    <p:extLst>
      <p:ext uri="{BB962C8B-B14F-4D97-AF65-F5344CB8AC3E}">
        <p14:creationId xmlns:p14="http://schemas.microsoft.com/office/powerpoint/2010/main" val="39078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D8E67D-A2F9-4B68-908E-1254886F632C}"/>
              </a:ext>
            </a:extLst>
          </p:cNvPr>
          <p:cNvSpPr txBox="1"/>
          <p:nvPr/>
        </p:nvSpPr>
        <p:spPr>
          <a:xfrm>
            <a:off x="289439" y="1124744"/>
            <a:ext cx="87470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解决思路</a:t>
            </a:r>
            <a:endParaRPr lang="en-US" altLang="zh-CN" sz="28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US" altLang="zh-CN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zh-CN" altLang="en-US" sz="28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允许有一定误差的基础上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，建立复杂</a:t>
            </a:r>
            <a:r>
              <a:rPr lang="en-US" altLang="zh-CN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未知函数一个便于计算的</a:t>
            </a:r>
            <a:r>
              <a:rPr lang="zh-CN" altLang="en-US" sz="28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近似解析函数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表达式，使问题得到简化。</a:t>
            </a:r>
            <a:endParaRPr lang="en-US" altLang="zh-CN" sz="28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BE653E-7CF9-46AC-A73A-4A1DF203F7A5}"/>
              </a:ext>
            </a:extLst>
          </p:cNvPr>
          <p:cNvSpPr txBox="1"/>
          <p:nvPr/>
        </p:nvSpPr>
        <p:spPr>
          <a:xfrm>
            <a:off x="299674" y="3212976"/>
            <a:ext cx="849694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解决方法</a:t>
            </a:r>
            <a:endParaRPr lang="en-US" altLang="zh-CN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利用邻近点上已知函数值的</a:t>
            </a:r>
            <a:r>
              <a:rPr lang="zh-CN" altLang="en-US" sz="28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加权平均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来估计未知函数值</a:t>
            </a:r>
            <a:r>
              <a:rPr lang="en-US" altLang="zh-CN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----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插值法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interpolation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343581B-87F1-6BEC-2BAC-51047CE54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044" y="116686"/>
            <a:ext cx="2255912" cy="579437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3600" b="1" dirty="0">
                <a:latin typeface="+mj-ea"/>
              </a:rPr>
              <a:t>4.1 </a:t>
            </a:r>
            <a:r>
              <a:rPr lang="zh-CN" altLang="en-US" sz="3600" b="1" dirty="0">
                <a:latin typeface="+mj-ea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23570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标题 201729">
            <a:extLst>
              <a:ext uri="{FF2B5EF4-FFF2-40B4-BE49-F238E27FC236}">
                <a16:creationId xmlns:a16="http://schemas.microsoft.com/office/drawing/2014/main" id="{94C6861E-9EB9-46F0-B2B8-43FCC44884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75656" y="213041"/>
            <a:ext cx="5724128" cy="433387"/>
          </a:xfrm>
        </p:spPr>
        <p:txBody>
          <a:bodyPr anchor="ctr">
            <a:noAutofit/>
          </a:bodyPr>
          <a:lstStyle/>
          <a:p>
            <a:r>
              <a:rPr lang="en-US" altLang="zh-CN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4.4.2 </a:t>
            </a:r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牛顿插值公式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5C6004B-CDE7-5F47-8846-2AE663985A47}"/>
              </a:ext>
            </a:extLst>
          </p:cNvPr>
          <p:cNvSpPr/>
          <p:nvPr/>
        </p:nvSpPr>
        <p:spPr>
          <a:xfrm>
            <a:off x="34109" y="203123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可以验证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61D41-2ED0-1C41-96F0-5675B74B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071563"/>
            <a:ext cx="3644900" cy="381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568AC4F-E41A-784A-94C8-C29279413454}"/>
              </a:ext>
            </a:extLst>
          </p:cNvPr>
          <p:cNvSpPr/>
          <p:nvPr/>
        </p:nvSpPr>
        <p:spPr>
          <a:xfrm>
            <a:off x="34109" y="159918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因为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E5D6CC-D5B5-8E49-B3BF-801F51C71A58}"/>
              </a:ext>
            </a:extLst>
          </p:cNvPr>
          <p:cNvSpPr/>
          <p:nvPr/>
        </p:nvSpPr>
        <p:spPr>
          <a:xfrm>
            <a:off x="325925" y="2745614"/>
            <a:ext cx="8717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插值公式的优点是：当增加一个节点，即增加一次插值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FCF22E-A0D0-1F43-9E21-649F87E3F1F9}"/>
              </a:ext>
            </a:extLst>
          </p:cNvPr>
          <p:cNvSpPr/>
          <p:nvPr/>
        </p:nvSpPr>
        <p:spPr>
          <a:xfrm>
            <a:off x="323528" y="3093072"/>
            <a:ext cx="818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多项式的次数时，只需要增加一项即可，且有递推关系：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97E538C-E22C-5044-B64B-CA9F8038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75" y="3780780"/>
            <a:ext cx="6680200" cy="368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880172-140A-2142-BAA2-6830ED2C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97" y="692696"/>
            <a:ext cx="8077200" cy="330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6ED3BC-5AD9-2441-9871-87C408096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1162654"/>
            <a:ext cx="4584700" cy="304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D58ABF-EBD2-D897-6859-81B1C2842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28" y="1710468"/>
            <a:ext cx="2590800" cy="292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39D1BE-CEEE-A965-BC05-3083FE5AB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5818" y="1691418"/>
            <a:ext cx="5041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9EF37F-7DB0-443C-AED9-79358BCD7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/>
          <a:stretch/>
        </p:blipFill>
        <p:spPr>
          <a:xfrm>
            <a:off x="135527" y="1412776"/>
            <a:ext cx="8872946" cy="36602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357101-603B-4288-98FA-46A2A50B3623}"/>
              </a:ext>
            </a:extLst>
          </p:cNvPr>
          <p:cNvSpPr txBox="1"/>
          <p:nvPr/>
        </p:nvSpPr>
        <p:spPr>
          <a:xfrm>
            <a:off x="3145852" y="404664"/>
            <a:ext cx="2852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0" dirty="0">
                <a:solidFill>
                  <a:srgbClr val="0000FF"/>
                </a:solidFill>
                <a:latin typeface="+mn-ea"/>
                <a:ea typeface="+mn-ea"/>
              </a:rPr>
              <a:t>作业</a:t>
            </a:r>
            <a:r>
              <a:rPr lang="en-US" altLang="zh-CN" sz="4000" b="0" dirty="0">
                <a:solidFill>
                  <a:srgbClr val="0000FF"/>
                </a:solidFill>
                <a:latin typeface="+mn-ea"/>
                <a:ea typeface="+mn-ea"/>
              </a:rPr>
              <a:t> 4.1_2</a:t>
            </a:r>
            <a:endParaRPr lang="zh-CN" altLang="en-US" sz="40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BDD054-F472-0E48-8D98-622F2E6C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27" y="1340768"/>
            <a:ext cx="980089" cy="469900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595063B-0DD9-3C41-928F-C04E7F226C52}"/>
              </a:ext>
            </a:extLst>
          </p:cNvPr>
          <p:cNvCxnSpPr>
            <a:cxnSpLocks/>
          </p:cNvCxnSpPr>
          <p:nvPr/>
        </p:nvCxnSpPr>
        <p:spPr>
          <a:xfrm>
            <a:off x="1187624" y="3140968"/>
            <a:ext cx="9361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885EE90-68AD-494D-98B0-6480D35BB46F}"/>
              </a:ext>
            </a:extLst>
          </p:cNvPr>
          <p:cNvCxnSpPr>
            <a:cxnSpLocks/>
          </p:cNvCxnSpPr>
          <p:nvPr/>
        </p:nvCxnSpPr>
        <p:spPr>
          <a:xfrm>
            <a:off x="2109717" y="3501008"/>
            <a:ext cx="10941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5F636AE-8D3F-8547-9A75-2A673C8318C9}"/>
              </a:ext>
            </a:extLst>
          </p:cNvPr>
          <p:cNvCxnSpPr>
            <a:cxnSpLocks/>
          </p:cNvCxnSpPr>
          <p:nvPr/>
        </p:nvCxnSpPr>
        <p:spPr>
          <a:xfrm>
            <a:off x="3203848" y="3861048"/>
            <a:ext cx="115212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105595B-FE03-C344-9A13-DE210FDC1F00}"/>
              </a:ext>
            </a:extLst>
          </p:cNvPr>
          <p:cNvCxnSpPr>
            <a:cxnSpLocks/>
          </p:cNvCxnSpPr>
          <p:nvPr/>
        </p:nvCxnSpPr>
        <p:spPr>
          <a:xfrm>
            <a:off x="4355976" y="4221088"/>
            <a:ext cx="115212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97D9415-AD5D-B643-AE3A-64EB916C0DE2}"/>
              </a:ext>
            </a:extLst>
          </p:cNvPr>
          <p:cNvCxnSpPr>
            <a:cxnSpLocks/>
          </p:cNvCxnSpPr>
          <p:nvPr/>
        </p:nvCxnSpPr>
        <p:spPr>
          <a:xfrm>
            <a:off x="5508104" y="4581128"/>
            <a:ext cx="115212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765E543-9106-664C-905F-33DB93006878}"/>
              </a:ext>
            </a:extLst>
          </p:cNvPr>
          <p:cNvCxnSpPr>
            <a:cxnSpLocks/>
          </p:cNvCxnSpPr>
          <p:nvPr/>
        </p:nvCxnSpPr>
        <p:spPr>
          <a:xfrm>
            <a:off x="2109717" y="3140968"/>
            <a:ext cx="0" cy="3600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6CB86AD-4648-BE43-B7E4-DB4AD1255827}"/>
              </a:ext>
            </a:extLst>
          </p:cNvPr>
          <p:cNvCxnSpPr>
            <a:cxnSpLocks/>
          </p:cNvCxnSpPr>
          <p:nvPr/>
        </p:nvCxnSpPr>
        <p:spPr>
          <a:xfrm>
            <a:off x="3203848" y="3501008"/>
            <a:ext cx="0" cy="3600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F2DACEE-D732-0842-BC19-402162889CF3}"/>
              </a:ext>
            </a:extLst>
          </p:cNvPr>
          <p:cNvCxnSpPr>
            <a:cxnSpLocks/>
          </p:cNvCxnSpPr>
          <p:nvPr/>
        </p:nvCxnSpPr>
        <p:spPr>
          <a:xfrm>
            <a:off x="4355976" y="3861048"/>
            <a:ext cx="0" cy="3600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2C3B6BD-736F-0942-8F6B-271892F048F5}"/>
              </a:ext>
            </a:extLst>
          </p:cNvPr>
          <p:cNvCxnSpPr>
            <a:cxnSpLocks/>
          </p:cNvCxnSpPr>
          <p:nvPr/>
        </p:nvCxnSpPr>
        <p:spPr>
          <a:xfrm>
            <a:off x="5508104" y="4221088"/>
            <a:ext cx="0" cy="3600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5D0A083D-3D4F-B644-BA9C-49137699B393}"/>
              </a:ext>
            </a:extLst>
          </p:cNvPr>
          <p:cNvCxnSpPr>
            <a:cxnSpLocks/>
          </p:cNvCxnSpPr>
          <p:nvPr/>
        </p:nvCxnSpPr>
        <p:spPr>
          <a:xfrm>
            <a:off x="6660232" y="4581128"/>
            <a:ext cx="0" cy="288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F8BE24F-527F-574E-8FD0-CEE5EAC50278}"/>
              </a:ext>
            </a:extLst>
          </p:cNvPr>
          <p:cNvSpPr txBox="1"/>
          <p:nvPr/>
        </p:nvSpPr>
        <p:spPr>
          <a:xfrm>
            <a:off x="5709706" y="4221088"/>
            <a:ext cx="7489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0.0334</a:t>
            </a:r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8F2D63-B565-DB4C-8923-165C99975E03}"/>
              </a:ext>
            </a:extLst>
          </p:cNvPr>
          <p:cNvSpPr txBox="1"/>
          <p:nvPr/>
        </p:nvSpPr>
        <p:spPr>
          <a:xfrm>
            <a:off x="6837009" y="4555867"/>
            <a:ext cx="7489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0.0018</a:t>
            </a:r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91494CB-11AE-3142-B374-2403C3F1771A}"/>
              </a:ext>
            </a:extLst>
          </p:cNvPr>
          <p:cNvCxnSpPr>
            <a:cxnSpLocks/>
          </p:cNvCxnSpPr>
          <p:nvPr/>
        </p:nvCxnSpPr>
        <p:spPr>
          <a:xfrm>
            <a:off x="6660232" y="4869160"/>
            <a:ext cx="10081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090A65A-6424-D048-21A7-05145FB915F4}"/>
              </a:ext>
            </a:extLst>
          </p:cNvPr>
          <p:cNvSpPr txBox="1"/>
          <p:nvPr/>
        </p:nvSpPr>
        <p:spPr>
          <a:xfrm>
            <a:off x="7776000" y="4221088"/>
            <a:ext cx="7200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-0.304</a:t>
            </a:r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E1F092-890B-AF4D-B0BD-AC9BC0532551}"/>
              </a:ext>
            </a:extLst>
          </p:cNvPr>
          <p:cNvSpPr/>
          <p:nvPr/>
        </p:nvSpPr>
        <p:spPr bwMode="auto">
          <a:xfrm>
            <a:off x="7765200" y="2852936"/>
            <a:ext cx="720080" cy="172819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73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203777">
            <a:extLst>
              <a:ext uri="{FF2B5EF4-FFF2-40B4-BE49-F238E27FC236}">
                <a16:creationId xmlns:a16="http://schemas.microsoft.com/office/drawing/2014/main" id="{DCB69EDE-F098-4623-877C-E60277A33D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5820" y="278974"/>
            <a:ext cx="7812360" cy="476672"/>
          </a:xfrm>
        </p:spPr>
        <p:txBody>
          <a:bodyPr anchor="ctr">
            <a:normAutofit/>
          </a:bodyPr>
          <a:lstStyle/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4.4.3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牛顿插值误差分析</a:t>
            </a:r>
          </a:p>
        </p:txBody>
      </p:sp>
      <p:sp>
        <p:nvSpPr>
          <p:cNvPr id="203779" name="副标题 203778">
            <a:extLst>
              <a:ext uri="{FF2B5EF4-FFF2-40B4-BE49-F238E27FC236}">
                <a16:creationId xmlns:a16="http://schemas.microsoft.com/office/drawing/2014/main" id="{AA3CED72-82B6-4301-BD70-C2A907EA38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225" y="913500"/>
            <a:ext cx="8784976" cy="2275703"/>
          </a:xfrm>
        </p:spPr>
        <p:txBody>
          <a:bodyPr>
            <a:noAutofit/>
          </a:bodyPr>
          <a:lstStyle/>
          <a:p>
            <a:pPr algn="l" eaLnBrk="0" hangingPunct="0">
              <a:lnSpc>
                <a:spcPts val="3900"/>
              </a:lnSpc>
              <a:buClr>
                <a:srgbClr val="27305F"/>
              </a:buClr>
              <a:buSzPct val="60000"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由插值多项式的唯一性可知：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满足同一组插值条件的</a:t>
            </a:r>
            <a:r>
              <a:rPr lang="en-US" altLang="zh-CN" sz="28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插值多项式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(x)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Newton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插值多项式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 eaLnBrk="0" hangingPunct="0">
              <a:lnSpc>
                <a:spcPts val="3900"/>
              </a:lnSpc>
              <a:buClr>
                <a:srgbClr val="27305F"/>
              </a:buClr>
              <a:buSzPct val="60000"/>
              <a:buFont typeface="Wingdings" pitchFamily="2" charset="2"/>
              <a:buChar char="Ø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实际上是同一个多项式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 eaLnBrk="0" hangingPunct="0">
              <a:lnSpc>
                <a:spcPts val="3900"/>
              </a:lnSpc>
              <a:buClr>
                <a:srgbClr val="27305F"/>
              </a:buClr>
              <a:buSzPct val="60000"/>
              <a:buFont typeface="Wingdings" pitchFamily="2" charset="2"/>
              <a:buChar char="Ø"/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仅是同一插值多项式的不同表达形式而已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 eaLnBrk="0" hangingPunct="0">
              <a:lnSpc>
                <a:spcPts val="3900"/>
              </a:lnSpc>
              <a:buClr>
                <a:srgbClr val="27305F"/>
              </a:buClr>
              <a:buSzPct val="60000"/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误差也完全相等：</a:t>
            </a:r>
          </a:p>
        </p:txBody>
      </p:sp>
      <p:sp>
        <p:nvSpPr>
          <p:cNvPr id="203780" name="矩形 203779">
            <a:extLst>
              <a:ext uri="{FF2B5EF4-FFF2-40B4-BE49-F238E27FC236}">
                <a16:creationId xmlns:a16="http://schemas.microsoft.com/office/drawing/2014/main" id="{12D2A76E-1251-4A9A-9062-FE5937950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9" y="5471797"/>
            <a:ext cx="9105775" cy="100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综上：牛顿插值计算方便，增加一个插值点，只要多算一项，各项系数又恰好是各阶</a:t>
            </a:r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差商值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，很有规律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781" name="对象 203780">
                <a:extLst>
                  <a:ext uri="{FF2B5EF4-FFF2-40B4-BE49-F238E27FC236}">
                    <a16:creationId xmlns:a16="http://schemas.microsoft.com/office/drawing/2014/main" id="{3E4F412B-F4D8-46F6-A2B0-C06A88E8B804}"/>
                  </a:ext>
                </a:extLst>
              </p:cNvPr>
              <p:cNvSpPr txBox="1"/>
              <p:nvPr/>
            </p:nvSpPr>
            <p:spPr bwMode="auto">
              <a:xfrm>
                <a:off x="1325007" y="3789088"/>
                <a:ext cx="6493986" cy="1008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+1)!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3781" name="对象 203780">
                <a:extLst>
                  <a:ext uri="{FF2B5EF4-FFF2-40B4-BE49-F238E27FC236}">
                    <a16:creationId xmlns:a16="http://schemas.microsoft.com/office/drawing/2014/main" id="{3E4F412B-F4D8-46F6-A2B0-C06A88E8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5007" y="3789088"/>
                <a:ext cx="6493986" cy="1008064"/>
              </a:xfrm>
              <a:prstGeom prst="rect">
                <a:avLst/>
              </a:prstGeom>
              <a:blipFill>
                <a:blip r:embed="rId3"/>
                <a:stretch>
                  <a:fillRect t="-85000" b="-113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782" name="对象 203781">
                <a:extLst>
                  <a:ext uri="{FF2B5EF4-FFF2-40B4-BE49-F238E27FC236}">
                    <a16:creationId xmlns:a16="http://schemas.microsoft.com/office/drawing/2014/main" id="{563251D5-3159-472C-9BFF-7E1032004044}"/>
                  </a:ext>
                </a:extLst>
              </p:cNvPr>
              <p:cNvSpPr txBox="1"/>
              <p:nvPr/>
            </p:nvSpPr>
            <p:spPr bwMode="auto">
              <a:xfrm>
                <a:off x="2777480" y="4653136"/>
                <a:ext cx="359472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+1)!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3782" name="对象 203781">
                <a:extLst>
                  <a:ext uri="{FF2B5EF4-FFF2-40B4-BE49-F238E27FC236}">
                    <a16:creationId xmlns:a16="http://schemas.microsoft.com/office/drawing/2014/main" id="{563251D5-3159-472C-9BFF-7E103200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7480" y="4653136"/>
                <a:ext cx="3594720" cy="830997"/>
              </a:xfrm>
              <a:prstGeom prst="rect">
                <a:avLst/>
              </a:prstGeom>
              <a:blipFill>
                <a:blip r:embed="rId4"/>
                <a:stretch>
                  <a:fillRect l="-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8F1A5F3-9B85-0D47-9FE0-11F01FC47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917" y="4992434"/>
            <a:ext cx="2540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33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标题 204801">
            <a:extLst>
              <a:ext uri="{FF2B5EF4-FFF2-40B4-BE49-F238E27FC236}">
                <a16:creationId xmlns:a16="http://schemas.microsoft.com/office/drawing/2014/main" id="{3FF9FF80-E436-4947-AFFE-ED5465354F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69876" y="274702"/>
            <a:ext cx="6804248" cy="404664"/>
          </a:xfrm>
        </p:spPr>
        <p:txBody>
          <a:bodyPr anchor="ctr">
            <a:noAutofit/>
          </a:bodyPr>
          <a:lstStyle/>
          <a:p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4.4.4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牛顿插值的算法实现</a:t>
            </a:r>
          </a:p>
        </p:txBody>
      </p:sp>
      <p:sp>
        <p:nvSpPr>
          <p:cNvPr id="204803" name="副标题 204802">
            <a:extLst>
              <a:ext uri="{FF2B5EF4-FFF2-40B4-BE49-F238E27FC236}">
                <a16:creationId xmlns:a16="http://schemas.microsoft.com/office/drawing/2014/main" id="{61497677-41ED-4B93-9DFA-CC9DA55DBB2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520" y="1124744"/>
            <a:ext cx="8712968" cy="5458554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计算公式</a:t>
            </a: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用一维数组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存放插值点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和对应的函数值</a:t>
            </a:r>
            <a:endParaRPr lang="en-US" altLang="zh-CN" sz="3200" b="1" baseline="-25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计算各阶差商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,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存放在二维数组</a:t>
            </a:r>
            <a:r>
              <a:rPr lang="en-US" altLang="zh-CN" sz="32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2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j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即</a:t>
            </a:r>
          </a:p>
          <a:p>
            <a:pPr algn="just">
              <a:lnSpc>
                <a:spcPct val="14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algn="just">
              <a:lnSpc>
                <a:spcPct val="140000"/>
              </a:lnSpc>
            </a:pP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按式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(5.13)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计算出所求插值点</a:t>
            </a:r>
            <a:r>
              <a:rPr lang="en-US" altLang="zh-CN" sz="32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3200" b="1" baseline="-25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处的函数值</a:t>
            </a:r>
          </a:p>
          <a:p>
            <a:pPr algn="just">
              <a:lnSpc>
                <a:spcPct val="14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P=F(</a:t>
            </a:r>
            <a:r>
              <a:rPr lang="en-US" altLang="zh-CN" sz="32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n,n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P=P*[x-x</a:t>
            </a:r>
            <a:r>
              <a:rPr lang="en-US" altLang="zh-CN" sz="3200" b="1" baseline="-25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(k)]+F(</a:t>
            </a:r>
            <a:r>
              <a:rPr lang="en-US" altLang="zh-CN" sz="32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k,k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),k=n-1,n-2,</a:t>
            </a:r>
            <a:r>
              <a:rPr lang="en-US" altLang="zh-CN" sz="3200" b="1" dirty="0">
                <a:solidFill>
                  <a:schemeClr val="bg1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…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95254E-5A2A-AC43-9080-23C3C7FA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49" y="3668454"/>
            <a:ext cx="3784600" cy="33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53548C-B25B-3742-B670-F52502A6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54" y="1753525"/>
            <a:ext cx="1257300" cy="34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6B8750-4622-F443-8B23-5B6D41261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868750"/>
            <a:ext cx="241300" cy="20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9187A2-3525-F344-9059-3B9C82AB0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400" y="1849700"/>
            <a:ext cx="254000" cy="24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86AE86-A131-4A40-9EF9-E9BF65BA4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604" y="2322664"/>
            <a:ext cx="1866900" cy="39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0EAD94-70D6-BB44-8EDE-5436B3E1D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078" y="2757637"/>
            <a:ext cx="7115942" cy="839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4DB084-7015-A343-BEF2-1F98A4315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13609"/>
            <a:ext cx="9144000" cy="248028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5D8D1D-8B61-E7BC-C510-EE15FE6A2FF2}"/>
              </a:ext>
            </a:extLst>
          </p:cNvPr>
          <p:cNvSpPr txBox="1"/>
          <p:nvPr/>
        </p:nvSpPr>
        <p:spPr>
          <a:xfrm>
            <a:off x="5721900" y="2813803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阶差商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211C547-E54D-7CF9-4409-6621291B0F61}"/>
              </a:ext>
            </a:extLst>
          </p:cNvPr>
          <p:cNvCxnSpPr>
            <a:stCxn id="2" idx="1"/>
          </p:cNvCxnSpPr>
          <p:nvPr/>
        </p:nvCxnSpPr>
        <p:spPr>
          <a:xfrm flipH="1">
            <a:off x="5380812" y="3013858"/>
            <a:ext cx="34108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9B31FB4-47E0-A395-6613-9D4FCC9D27E7}"/>
              </a:ext>
            </a:extLst>
          </p:cNvPr>
          <p:cNvSpPr txBox="1"/>
          <p:nvPr/>
        </p:nvSpPr>
        <p:spPr>
          <a:xfrm>
            <a:off x="1455687" y="3604954"/>
            <a:ext cx="311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按列遍历，逐次计算差商</a:t>
            </a:r>
            <a:endParaRPr kumimoji="1" lang="zh-CN" altLang="en-US" sz="2000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9B8EA25-E3B2-5F36-164C-629D27DAA165}"/>
              </a:ext>
            </a:extLst>
          </p:cNvPr>
          <p:cNvCxnSpPr/>
          <p:nvPr/>
        </p:nvCxnSpPr>
        <p:spPr>
          <a:xfrm>
            <a:off x="6191066" y="3991922"/>
            <a:ext cx="5411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05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标题 204801">
            <a:extLst>
              <a:ext uri="{FF2B5EF4-FFF2-40B4-BE49-F238E27FC236}">
                <a16:creationId xmlns:a16="http://schemas.microsoft.com/office/drawing/2014/main" id="{3FF9FF80-E436-4947-AFFE-ED5465354F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69876" y="274702"/>
            <a:ext cx="6804248" cy="404664"/>
          </a:xfrm>
        </p:spPr>
        <p:txBody>
          <a:bodyPr anchor="ctr">
            <a:noAutofit/>
          </a:bodyPr>
          <a:lstStyle/>
          <a:p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4.4.4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牛顿插值的算法实现</a:t>
            </a:r>
          </a:p>
        </p:txBody>
      </p:sp>
      <p:sp>
        <p:nvSpPr>
          <p:cNvPr id="204803" name="副标题 204802">
            <a:extLst>
              <a:ext uri="{FF2B5EF4-FFF2-40B4-BE49-F238E27FC236}">
                <a16:creationId xmlns:a16="http://schemas.microsoft.com/office/drawing/2014/main" id="{61497677-41ED-4B93-9DFA-CC9DA55DBB2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520" y="1124744"/>
            <a:ext cx="8712968" cy="5458554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计算公式</a:t>
            </a: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用一维数组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存放插值点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和对应的</a:t>
            </a:r>
            <a:endParaRPr lang="en-US" altLang="zh-CN" sz="3200" b="1" baseline="-25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计算各阶差商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，即</a:t>
            </a:r>
          </a:p>
          <a:p>
            <a:pPr algn="just">
              <a:lnSpc>
                <a:spcPct val="14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algn="just">
              <a:lnSpc>
                <a:spcPct val="140000"/>
              </a:lnSpc>
            </a:pP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计算出所求插值点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处的函数值</a:t>
            </a:r>
          </a:p>
          <a:p>
            <a:pPr algn="just">
              <a:lnSpc>
                <a:spcPct val="14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P=F(</a:t>
            </a:r>
            <a:r>
              <a:rPr lang="en-US" altLang="zh-CN" sz="32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n,n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algn="just">
              <a:lnSpc>
                <a:spcPct val="14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P=P*[x-x</a:t>
            </a:r>
            <a:r>
              <a:rPr lang="en-US" altLang="zh-CN" sz="3200" b="1" baseline="-25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(k)]+F),k=n-1,n-2,</a:t>
            </a:r>
            <a:r>
              <a:rPr lang="en-US" altLang="zh-CN" sz="3200" b="1" dirty="0">
                <a:solidFill>
                  <a:schemeClr val="bg1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…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95254E-5A2A-AC43-9080-23C3C7FA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49" y="3780532"/>
            <a:ext cx="3784600" cy="33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53548C-B25B-3742-B670-F52502A6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98" y="1844824"/>
            <a:ext cx="1257300" cy="34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6B8750-4622-F443-8B23-5B6D41261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836" y="1910225"/>
            <a:ext cx="241300" cy="20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86AE86-A131-4A40-9EF9-E9BF65BA4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2420888"/>
            <a:ext cx="1866900" cy="39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0EAD94-70D6-BB44-8EDE-5436B3E1D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78" y="2869715"/>
            <a:ext cx="7115942" cy="8390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8FF7627-C6DC-B445-8518-5A94AB8F1B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533"/>
          <a:stretch/>
        </p:blipFill>
        <p:spPr>
          <a:xfrm>
            <a:off x="388235" y="1628800"/>
            <a:ext cx="7856173" cy="30011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8E0EDB-DDD8-7441-9263-D641112A5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93" y="5445224"/>
            <a:ext cx="7042977" cy="7790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75B477-A464-A547-9F71-0282B153A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8077" y="883751"/>
            <a:ext cx="6680200" cy="660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29D27C-33B9-E949-AB79-261EDB88F4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9081" y="4851534"/>
            <a:ext cx="244847" cy="2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E2581F-7BBA-4522-9786-FD597C0712DC}"/>
              </a:ext>
            </a:extLst>
          </p:cNvPr>
          <p:cNvSpPr txBox="1"/>
          <p:nvPr/>
        </p:nvSpPr>
        <p:spPr>
          <a:xfrm>
            <a:off x="179512" y="116632"/>
            <a:ext cx="53285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C=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newpoly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   - X is a vector that contains a list of abscissas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Y is a vector that contains a list of ordinates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 - C is a vector that contains the coefficients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  of the Newton 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intepolatory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polynomial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            - D is the divided difference table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X=[0,1,2,4];  Y=[1,9,23,3];  C=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newpoly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</a:p>
          <a:p>
            <a:pPr algn="l"/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n=length(X);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D=zeros(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n,n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D(:,1)=Y';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%form the divided difference table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j=2:n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for k=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j:n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D(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k,j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)=(D(k,j-1)-D(k-1,j-1))/(X(k)-X(k-j+1));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%Determine the coefficients of the Newton 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interpolatory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polynomial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C=D(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n,n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A5D828-9CDD-4DBB-A769-987B163CA168}"/>
              </a:ext>
            </a:extLst>
          </p:cNvPr>
          <p:cNvSpPr txBox="1"/>
          <p:nvPr/>
        </p:nvSpPr>
        <p:spPr>
          <a:xfrm>
            <a:off x="5748992" y="2564904"/>
            <a:ext cx="3215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k=(n-1):-1:1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C=conv(C, poly(X(k)));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m=length(C);</a:t>
            </a:r>
          </a:p>
          <a:p>
            <a:pPr algn="l"/>
            <a:r>
              <a:rPr lang="nn-NO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C(m)=C(m)+D(k,k);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75F39-A16A-4646-AF2F-2A387492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972958"/>
            <a:ext cx="4860032" cy="132998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787B5E4-273F-844A-9A95-28355B7BD491}"/>
              </a:ext>
            </a:extLst>
          </p:cNvPr>
          <p:cNvSpPr txBox="1">
            <a:spLocks/>
          </p:cNvSpPr>
          <p:nvPr/>
        </p:nvSpPr>
        <p:spPr>
          <a:xfrm>
            <a:off x="1949898" y="6018883"/>
            <a:ext cx="2304256" cy="56811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newpoly.m</a:t>
            </a:r>
            <a:endParaRPr lang="zh-CN" altLang="en-US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08451-E6CE-794D-BED5-C2730936EA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33"/>
          <a:stretch/>
        </p:blipFill>
        <p:spPr>
          <a:xfrm>
            <a:off x="4299958" y="703650"/>
            <a:ext cx="4753223" cy="1815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5AD93A-6BAA-6C43-B942-49656E5A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775" y="4020475"/>
            <a:ext cx="4927406" cy="48712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64B3624-9081-FE49-8993-A73CADFDB875}"/>
              </a:ext>
            </a:extLst>
          </p:cNvPr>
          <p:cNvCxnSpPr>
            <a:cxnSpLocks/>
          </p:cNvCxnSpPr>
          <p:nvPr/>
        </p:nvCxnSpPr>
        <p:spPr>
          <a:xfrm>
            <a:off x="4788024" y="116632"/>
            <a:ext cx="0" cy="2592288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4373712-BCC7-3E40-8D40-83D3B7AEB6FA}"/>
              </a:ext>
            </a:extLst>
          </p:cNvPr>
          <p:cNvSpPr txBox="1"/>
          <p:nvPr/>
        </p:nvSpPr>
        <p:spPr>
          <a:xfrm>
            <a:off x="4343394" y="3897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endParaRPr kumimoji="1"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A28385-B1A7-4847-8285-FD29082177AB}"/>
              </a:ext>
            </a:extLst>
          </p:cNvPr>
          <p:cNvSpPr txBox="1"/>
          <p:nvPr/>
        </p:nvSpPr>
        <p:spPr>
          <a:xfrm>
            <a:off x="6676569" y="38215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endParaRPr kumimoji="1"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191821-A2F0-014F-9A51-D4DC404AA0FD}"/>
              </a:ext>
            </a:extLst>
          </p:cNvPr>
          <p:cNvSpPr txBox="1"/>
          <p:nvPr/>
        </p:nvSpPr>
        <p:spPr>
          <a:xfrm>
            <a:off x="6593319" y="36511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常数项加上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4A41232-237B-4F48-B730-0FC2D919D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835" y="3702975"/>
            <a:ext cx="660400" cy="317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340E649-4802-2446-835F-ECB0FF0452ED}"/>
              </a:ext>
            </a:extLst>
          </p:cNvPr>
          <p:cNvSpPr/>
          <p:nvPr/>
        </p:nvSpPr>
        <p:spPr bwMode="auto">
          <a:xfrm>
            <a:off x="6676569" y="3702975"/>
            <a:ext cx="1826666" cy="317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45166CB-3687-CB48-A6D6-CD2B5E3F710F}"/>
              </a:ext>
            </a:extLst>
          </p:cNvPr>
          <p:cNvCxnSpPr/>
          <p:nvPr/>
        </p:nvCxnSpPr>
        <p:spPr>
          <a:xfrm>
            <a:off x="6880311" y="1988840"/>
            <a:ext cx="1051836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0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D9E79A-4814-4972-A0DA-646EE1D6ED50}"/>
              </a:ext>
            </a:extLst>
          </p:cNvPr>
          <p:cNvSpPr txBox="1"/>
          <p:nvPr/>
        </p:nvSpPr>
        <p:spPr>
          <a:xfrm>
            <a:off x="3239852" y="67674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rgbClr val="0000FF"/>
                </a:solidFill>
                <a:latin typeface="+mn-ea"/>
                <a:ea typeface="+mn-ea"/>
              </a:rPr>
              <a:t>    作业 </a:t>
            </a:r>
            <a:r>
              <a:rPr lang="en-US" altLang="zh-CN" sz="3600" dirty="0">
                <a:solidFill>
                  <a:srgbClr val="0000FF"/>
                </a:solidFill>
                <a:latin typeface="+mn-ea"/>
                <a:ea typeface="+mn-ea"/>
              </a:rPr>
              <a:t>4.2</a:t>
            </a:r>
            <a:r>
              <a:rPr lang="zh-CN" altLang="en-US" sz="3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7" name="副标题 180226">
            <a:extLst>
              <a:ext uri="{FF2B5EF4-FFF2-40B4-BE49-F238E27FC236}">
                <a16:creationId xmlns:a16="http://schemas.microsoft.com/office/drawing/2014/main" id="{18FE4CEE-6E84-4C78-A1D5-06295C116737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370551"/>
            <a:ext cx="8064896" cy="72072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auto" hangingPunct="0">
              <a:lnSpc>
                <a:spcPct val="120000"/>
              </a:lnSpc>
              <a:spcBef>
                <a:spcPct val="5000"/>
              </a:spcBef>
              <a:spcAft>
                <a:spcPts val="0"/>
              </a:spcAft>
              <a:buNone/>
            </a:pP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已知</a:t>
            </a:r>
            <a:r>
              <a:rPr lang="en-US" altLang="zh-CN" sz="32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y=f</a:t>
            </a:r>
            <a:r>
              <a:rPr lang="en-US" altLang="zh-CN" sz="32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的函数表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830C0A-072E-42D7-B12C-2D3979A38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3874908"/>
            <a:ext cx="7488832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85800" fontAlgn="auto">
              <a:lnSpc>
                <a:spcPct val="120000"/>
              </a:lnSpc>
              <a:spcBef>
                <a:spcPct val="5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构造牛顿插值多项式。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D9E99FF-2AB3-4B18-A94E-6E5306DE3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754417"/>
              </p:ext>
            </p:extLst>
          </p:nvPr>
        </p:nvGraphicFramePr>
        <p:xfrm>
          <a:off x="2544124" y="2316988"/>
          <a:ext cx="3948761" cy="1332208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04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i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3600" b="1" i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3600" b="1" dirty="0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3600" b="1" dirty="0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>
                          <a:latin typeface="+mn-ea"/>
                          <a:ea typeface="+mn-ea"/>
                        </a:rPr>
                        <a:t>2</a:t>
                      </a:r>
                      <a:endParaRPr lang="zh-CN" altLang="en-US" sz="3600" b="1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>
                          <a:latin typeface="+mn-ea"/>
                          <a:ea typeface="+mn-ea"/>
                        </a:rPr>
                        <a:t>4</a:t>
                      </a:r>
                      <a:endParaRPr lang="zh-CN" altLang="en-US" sz="3600" b="1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04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i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3600" b="1" i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3600" b="1" i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3600" b="1" i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3600" b="1" i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34" marB="4573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3600" b="1" dirty="0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3600" b="1" dirty="0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+mn-ea"/>
                          <a:ea typeface="+mn-ea"/>
                        </a:rPr>
                        <a:t>23</a:t>
                      </a:r>
                      <a:endParaRPr lang="zh-CN" altLang="en-US" sz="3600" b="1" dirty="0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600" b="1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3600" b="1" dirty="0">
                        <a:latin typeface="+mn-ea"/>
                        <a:ea typeface="+mn-ea"/>
                      </a:endParaRPr>
                    </a:p>
                  </a:txBody>
                  <a:tcPr marT="45734" marB="45734"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51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标题 215041">
            <a:extLst>
              <a:ext uri="{FF2B5EF4-FFF2-40B4-BE49-F238E27FC236}">
                <a16:creationId xmlns:a16="http://schemas.microsoft.com/office/drawing/2014/main" id="{B899CBAA-5D88-488E-822D-CBAA3E1DC2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443546"/>
            <a:ext cx="6912769" cy="466070"/>
          </a:xfrm>
        </p:spPr>
        <p:txBody>
          <a:bodyPr anchor="ctr">
            <a:noAutofit/>
          </a:bodyPr>
          <a:lstStyle/>
          <a:p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4.5 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埃尔米特</a:t>
            </a:r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Hermite</a:t>
            </a:r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</a:p>
        </p:txBody>
      </p:sp>
      <p:sp>
        <p:nvSpPr>
          <p:cNvPr id="215043" name="副标题 215042">
            <a:extLst>
              <a:ext uri="{FF2B5EF4-FFF2-40B4-BE49-F238E27FC236}">
                <a16:creationId xmlns:a16="http://schemas.microsoft.com/office/drawing/2014/main" id="{C4A40DFE-AA23-4DBA-BDF5-F6F6E959B4C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1052736"/>
            <a:ext cx="8786614" cy="4236419"/>
          </a:xfrm>
        </p:spPr>
        <p:txBody>
          <a:bodyPr>
            <a:normAutofit fontScale="85000" lnSpcReduction="10000"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拉格朗日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牛顿插值多项式的</a:t>
            </a:r>
            <a:r>
              <a:rPr lang="zh-CN" altLang="en-US" sz="30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插值条件</a:t>
            </a:r>
            <a:endParaRPr lang="en-US" altLang="zh-CN" sz="3200" b="1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2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在插值节点上，插值函数与被插函数的函数值相等，即：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9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900" b="1" baseline="-250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zh-CN" altLang="en-US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900" b="1" baseline="-250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9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和 </a:t>
            </a:r>
            <a:r>
              <a:rPr lang="en-US" altLang="zh-CN" sz="29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900" b="1" baseline="-250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f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9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900" b="1" baseline="-250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</a:t>
            </a:r>
            <a:r>
              <a:rPr lang="en-US" altLang="zh-CN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zh-CN" altLang="en-US" sz="2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如要保证插值函数能更好与被插函数相重合</a:t>
            </a:r>
            <a:endParaRPr lang="en-US" altLang="zh-CN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不但要求“过点”，即两者在节点上具有相同函数值；</a:t>
            </a:r>
            <a:endParaRPr lang="en-US" altLang="zh-CN" sz="2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457200" algn="just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还要要求“</a:t>
            </a:r>
            <a:r>
              <a:rPr lang="zh-CN" altLang="en-US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相切</a:t>
            </a:r>
            <a:r>
              <a:rPr lang="zh-CN" altLang="en-US" sz="2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”，即两者在节点上还有</a:t>
            </a:r>
            <a:r>
              <a:rPr lang="zh-CN" altLang="en-US" sz="29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相同的导数值</a:t>
            </a:r>
            <a:r>
              <a:rPr lang="en-US" altLang="zh-CN" sz="2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zh-CN" altLang="en-US" sz="2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甚至更高阶导数也相等。</a:t>
            </a:r>
          </a:p>
          <a:p>
            <a:pPr algn="just"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这类插值称为</a:t>
            </a:r>
            <a:r>
              <a:rPr lang="zh-CN" altLang="en-US" sz="32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埃尔米特插值</a:t>
            </a:r>
            <a:r>
              <a:rPr lang="zh-CN" altLang="en-US" sz="32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520FB6-4FA9-BA06-1EE5-6B019ADA5113}"/>
              </a:ext>
            </a:extLst>
          </p:cNvPr>
          <p:cNvGrpSpPr/>
          <p:nvPr/>
        </p:nvGrpSpPr>
        <p:grpSpPr>
          <a:xfrm>
            <a:off x="521804" y="5571237"/>
            <a:ext cx="8100392" cy="954107"/>
            <a:chOff x="521804" y="5274201"/>
            <a:chExt cx="8100392" cy="95410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427DD92-77C9-42EF-BBC9-07F4A8E9E62C}"/>
                </a:ext>
              </a:extLst>
            </p:cNvPr>
            <p:cNvSpPr txBox="1"/>
            <p:nvPr/>
          </p:nvSpPr>
          <p:spPr>
            <a:xfrm>
              <a:off x="521804" y="5274201"/>
              <a:ext cx="81003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本课程仅介绍满足条件                       和                            </a:t>
              </a:r>
              <a:endPara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  <a:p>
              <a:pPr algn="l"/>
              <a:r>
                <a:rPr lang="zh-CN" altLang="en-US" sz="2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的插值多项式。                                 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1735189-3979-49CF-A1B3-6B33FE6D5C0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715" y="5407176"/>
              <a:ext cx="1903453" cy="29808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6FD03FA-B9B5-491D-8A3B-901D347E3D2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363" y="5407176"/>
              <a:ext cx="1977077" cy="29808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EEB62D0-AAE2-1499-0A5B-6DDAC8901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3558" y="4079746"/>
            <a:ext cx="954606" cy="12934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01BEB9-D87D-BAED-1A49-B08B1840D7B9}"/>
              </a:ext>
            </a:extLst>
          </p:cNvPr>
          <p:cNvSpPr txBox="1"/>
          <p:nvPr/>
        </p:nvSpPr>
        <p:spPr>
          <a:xfrm>
            <a:off x="4790547" y="5302369"/>
            <a:ext cx="15606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00FF"/>
                </a:solidFill>
              </a:rPr>
              <a:t>Charles Hermite</a:t>
            </a:r>
          </a:p>
          <a:p>
            <a:r>
              <a:rPr lang="zh-CN" altLang="en-US" sz="1050" dirty="0">
                <a:solidFill>
                  <a:srgbClr val="0000FF"/>
                </a:solidFill>
              </a:rPr>
              <a:t>(1822—1901)</a:t>
            </a:r>
          </a:p>
        </p:txBody>
      </p:sp>
    </p:spTree>
    <p:extLst>
      <p:ext uri="{BB962C8B-B14F-4D97-AF65-F5344CB8AC3E}">
        <p14:creationId xmlns:p14="http://schemas.microsoft.com/office/powerpoint/2010/main" val="3223046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标题 216065">
            <a:extLst>
              <a:ext uri="{FF2B5EF4-FFF2-40B4-BE49-F238E27FC236}">
                <a16:creationId xmlns:a16="http://schemas.microsoft.com/office/drawing/2014/main" id="{8E84B2BA-AC67-4C84-AE3A-1FFCC6E5D8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15645"/>
            <a:ext cx="9144000" cy="692150"/>
          </a:xfrm>
        </p:spPr>
        <p:txBody>
          <a:bodyPr anchor="ctr">
            <a:normAutofit fontScale="90000"/>
          </a:bodyPr>
          <a:lstStyle/>
          <a:p>
            <a:r>
              <a:rPr lang="en-US" altLang="zh-CN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4.5 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埃尔米特</a:t>
            </a:r>
            <a:r>
              <a:rPr lang="en-US" altLang="zh-CN" sz="4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Hermite</a:t>
            </a:r>
            <a:r>
              <a:rPr lang="en-US" altLang="zh-CN" sz="4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</a:p>
        </p:txBody>
      </p:sp>
      <p:sp>
        <p:nvSpPr>
          <p:cNvPr id="216067" name="副标题 216066">
            <a:extLst>
              <a:ext uri="{FF2B5EF4-FFF2-40B4-BE49-F238E27FC236}">
                <a16:creationId xmlns:a16="http://schemas.microsoft.com/office/drawing/2014/main" id="{099E32F3-90BF-4D11-8DA2-9AFE4F32C99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1510" y="836712"/>
            <a:ext cx="8820980" cy="504056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定义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4.4.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已知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+1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个互异点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=x</a:t>
            </a:r>
            <a:r>
              <a:rPr lang="en-US" altLang="zh-CN" sz="2800" b="1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0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&lt;x</a:t>
            </a:r>
            <a:r>
              <a:rPr lang="en-US" altLang="zh-CN" sz="2800" b="1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&lt;…&lt;</a:t>
            </a:r>
            <a:r>
              <a:rPr lang="en-US" altLang="zh-CN" sz="2800" b="1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x</a:t>
            </a:r>
            <a:r>
              <a:rPr lang="en-US" altLang="zh-CN" sz="2800" b="1" baseline="-25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n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上的函数值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.     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和导数值   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，若存在一个次数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不超过</a:t>
            </a:r>
            <a:r>
              <a:rPr lang="en-US" altLang="zh-CN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+1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次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的多项式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，满足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                                                                    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                                                        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4.5.1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则称</a:t>
            </a:r>
            <a:r>
              <a:rPr lang="en-US" altLang="zh-CN" sz="2800" b="1" i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为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+1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次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埃尔米特插值多项式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en-US" altLang="zh-CN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zh-CN" altLang="en-US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式中给出了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+2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个条件，可唯一确定一个次数不超过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+1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的多项式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2n+1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，采用类似于拉格朗日插值多项式基函数的方法，可求出埃尔米特多项式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2n+1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A839F0-F36B-4CF2-BE41-2E38936342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38" y="1752824"/>
            <a:ext cx="744082" cy="3080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950703-86F6-4210-8A83-3425028209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33480"/>
            <a:ext cx="6696744" cy="3080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BC87E60-58D1-8542-83C6-33F183E36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13" y="1668720"/>
            <a:ext cx="644210" cy="3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5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Object 3"/>
              <p:cNvSpPr txBox="1"/>
              <p:nvPr/>
            </p:nvSpPr>
            <p:spPr bwMode="auto">
              <a:xfrm>
                <a:off x="412750" y="1428675"/>
                <a:ext cx="8537575" cy="1579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mPr>
                        <m:mr>
                          <m:e/>
                          <m:e/>
                        </m:mr>
                      </m:m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已知函数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𝑥</m:t>
                          </m:r>
                        </m:e>
                      </m:d>
                      <m:r>
                        <a:rPr lang="zh-CN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在</m:t>
                      </m:r>
                      <m:r>
                        <a:rPr lang="zh-CN" alt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两个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互异节点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上的函数值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和一阶导数值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,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求一个三次</m:t>
                      </m:r>
                    </m:oMath>
                    <m:oMath xmlns:m="http://schemas.openxmlformats.org/officeDocument/2006/math"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插值多项式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𝐻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(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𝑥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)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，使其满足</m:t>
                      </m:r>
                      <m:r>
                        <a:rPr lang="zh-CN" alt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: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12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750" y="1428675"/>
                <a:ext cx="8537575" cy="1579563"/>
              </a:xfrm>
              <a:prstGeom prst="rect">
                <a:avLst/>
              </a:prstGeom>
              <a:blipFill>
                <a:blip r:embed="rId2"/>
                <a:stretch>
                  <a:fillRect l="-743" t="-48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Object 5"/>
              <p:cNvSpPr txBox="1"/>
              <p:nvPr/>
            </p:nvSpPr>
            <p:spPr bwMode="auto">
              <a:xfrm>
                <a:off x="2339975" y="2718894"/>
                <a:ext cx="4464050" cy="1131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2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2718894"/>
                <a:ext cx="4464050" cy="1131887"/>
              </a:xfrm>
              <a:prstGeom prst="rect">
                <a:avLst/>
              </a:prstGeom>
              <a:blipFill>
                <a:blip r:embed="rId3"/>
                <a:stretch>
                  <a:fillRect l="-38352" t="-187778" b="-26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9" name="Object 9"/>
              <p:cNvSpPr txBox="1"/>
              <p:nvPr/>
            </p:nvSpPr>
            <p:spPr bwMode="auto">
              <a:xfrm>
                <a:off x="466725" y="3789040"/>
                <a:ext cx="6337300" cy="4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这样的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𝐻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(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𝑥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)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称为三次</m:t>
                      </m:r>
                      <m:r>
                        <a:rPr lang="zh-CN" altLang="en-US" sz="24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𝐻𝑒𝑟𝑚𝑖𝑡𝑒</m:t>
                      </m:r>
                      <m:r>
                        <a:rPr lang="zh-CN" altLang="en-US" sz="24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插值多项式。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12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725" y="3789040"/>
                <a:ext cx="6337300" cy="482600"/>
              </a:xfrm>
              <a:prstGeom prst="rect">
                <a:avLst/>
              </a:prstGeom>
              <a:blipFill>
                <a:blip r:embed="rId4"/>
                <a:stretch>
                  <a:fillRect l="-800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1" name="Object 11"/>
              <p:cNvSpPr txBox="1"/>
              <p:nvPr/>
            </p:nvSpPr>
            <p:spPr bwMode="auto">
              <a:xfrm>
                <a:off x="466725" y="4394498"/>
                <a:ext cx="5616575" cy="474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采用构造插值基函数的方法，可设：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13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725" y="4394498"/>
                <a:ext cx="5616575" cy="474662"/>
              </a:xfrm>
              <a:prstGeom prst="rect">
                <a:avLst/>
              </a:prstGeom>
              <a:blipFill>
                <a:blip r:embed="rId5"/>
                <a:stretch>
                  <a:fillRect l="-901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3" name="Object 13"/>
              <p:cNvSpPr txBox="1"/>
              <p:nvPr/>
            </p:nvSpPr>
            <p:spPr bwMode="auto">
              <a:xfrm>
                <a:off x="1207405" y="4995789"/>
                <a:ext cx="6948264" cy="49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3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7405" y="4995789"/>
                <a:ext cx="6948264" cy="49688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220161">
            <a:extLst>
              <a:ext uri="{FF2B5EF4-FFF2-40B4-BE49-F238E27FC236}">
                <a16:creationId xmlns:a16="http://schemas.microsoft.com/office/drawing/2014/main" id="{5F6CDC49-866E-3D78-9BC6-C1B9B9FF0D6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69215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4400" b="1">
                <a:latin typeface="黑体" panose="02010609060101010101" pitchFamily="49" charset="-122"/>
                <a:ea typeface="黑体" panose="02010609060101010101" pitchFamily="49" charset="-122"/>
              </a:rPr>
              <a:t>4.5 </a:t>
            </a:r>
            <a:r>
              <a:rPr lang="zh-CN" altLang="en-US" sz="4400" b="1">
                <a:latin typeface="黑体" panose="02010609060101010101" pitchFamily="49" charset="-122"/>
                <a:ea typeface="黑体" panose="02010609060101010101" pitchFamily="49" charset="-122"/>
              </a:rPr>
              <a:t>埃尔米特插值</a:t>
            </a:r>
            <a:endParaRPr lang="zh-CN" altLang="en-US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103D54-D946-7994-7379-2257DFA4C94C}"/>
              </a:ext>
            </a:extLst>
          </p:cNvPr>
          <p:cNvSpPr txBox="1"/>
          <p:nvPr/>
        </p:nvSpPr>
        <p:spPr>
          <a:xfrm>
            <a:off x="1060462" y="736229"/>
            <a:ext cx="7023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教材里面只讨论</a:t>
            </a:r>
            <a:r>
              <a:rPr kumimoji="1" lang="en-US" altLang="zh-CN" sz="2400" b="0" dirty="0">
                <a:solidFill>
                  <a:srgbClr val="C00000"/>
                </a:solidFill>
                <a:latin typeface="+mn-ea"/>
                <a:ea typeface="+mn-ea"/>
              </a:rPr>
              <a:t>“</a:t>
            </a:r>
            <a:r>
              <a:rPr kumimoji="1"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两点三次</a:t>
            </a:r>
            <a:r>
              <a:rPr kumimoji="1" lang="en-US" altLang="zh-CN" sz="2400" b="0" dirty="0">
                <a:solidFill>
                  <a:srgbClr val="C00000"/>
                </a:solidFill>
                <a:latin typeface="+mn-ea"/>
                <a:ea typeface="+mn-ea"/>
              </a:rPr>
              <a:t>”</a:t>
            </a:r>
            <a:r>
              <a:rPr kumimoji="1"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的</a:t>
            </a:r>
            <a:r>
              <a:rPr kumimoji="1"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Hermite</a:t>
            </a:r>
            <a:r>
              <a:rPr kumimoji="1"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插值多项式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7666783B-2ADF-42AC-11BD-A6C66D249565}"/>
                  </a:ext>
                </a:extLst>
              </p:cNvPr>
              <p:cNvSpPr txBox="1"/>
              <p:nvPr/>
            </p:nvSpPr>
            <p:spPr bwMode="auto">
              <a:xfrm>
                <a:off x="466725" y="5506640"/>
                <a:ext cx="6948264" cy="44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其中</m:t>
                    </m:r>
                    <m:r>
                      <a:rPr lang="zh-CN" alt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h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h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都为</m:t>
                    </m:r>
                    <m:r>
                      <a:rPr lang="zh-CN" altLang="en-US" sz="24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插值基函数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7666783B-2ADF-42AC-11BD-A6C66D24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725" y="5506640"/>
                <a:ext cx="6948264" cy="441325"/>
              </a:xfrm>
              <a:prstGeom prst="rect">
                <a:avLst/>
              </a:prstGeom>
              <a:blipFill>
                <a:blip r:embed="rId7"/>
                <a:stretch>
                  <a:fillRect l="-182" t="-11111" r="-91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1" grpId="0"/>
      <p:bldP spid="513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Text Box 3">
            <a:extLst>
              <a:ext uri="{FF2B5EF4-FFF2-40B4-BE49-F238E27FC236}">
                <a16:creationId xmlns:a16="http://schemas.microsoft.com/office/drawing/2014/main" id="{34482953-7825-4874-BB69-D8987E9DE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1223963"/>
            <a:ext cx="8587667" cy="21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当函数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y 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非常复杂或表达式未知时，在一系列节点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ea typeface="+mn-ea"/>
              </a:rPr>
              <a:t>0, 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4000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… , 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处采样得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+mn-ea"/>
              </a:rPr>
              <a:t>0 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ea typeface="+mn-ea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),…,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</a:rPr>
              <a:t>y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</a:rPr>
              <a:t>n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), 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由此构造一个简单易算的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近似函数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g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) </a:t>
            </a:r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  <a:ea typeface="+mn-ea"/>
                <a:sym typeface="Symbol" panose="05050102010706020507" pitchFamily="18" charset="2"/>
              </a:rPr>
              <a:t>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f 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)</a:t>
            </a:r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+mn-ea"/>
              </a:rPr>
              <a:t>满足条件</a:t>
            </a:r>
            <a:r>
              <a:rPr lang="en-US" altLang="zh-CN" i="1" dirty="0">
                <a:solidFill>
                  <a:srgbClr val="339933"/>
                </a:solidFill>
                <a:latin typeface="Times New Roman" panose="02020603050405020304" pitchFamily="18" charset="0"/>
                <a:ea typeface="+mn-ea"/>
              </a:rPr>
              <a:t>g</a:t>
            </a:r>
            <a:r>
              <a:rPr lang="en-US" altLang="zh-CN" dirty="0">
                <a:solidFill>
                  <a:srgbClr val="339933"/>
                </a:solidFill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solidFill>
                  <a:srgbClr val="339933"/>
                </a:solidFill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i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+mn-ea"/>
              </a:rPr>
              <a:t>i</a:t>
            </a:r>
            <a:r>
              <a:rPr lang="en-US" altLang="zh-CN" dirty="0">
                <a:solidFill>
                  <a:srgbClr val="339933"/>
                </a:solidFill>
                <a:latin typeface="Times New Roman" panose="02020603050405020304" pitchFamily="18" charset="0"/>
                <a:ea typeface="+mn-ea"/>
              </a:rPr>
              <a:t>)</a:t>
            </a:r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+mn-ea"/>
                <a:sym typeface="Symbol" panose="05050102010706020507" pitchFamily="18" charset="2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i="1" baseline="-25000" dirty="0">
                <a:latin typeface="Times New Roman" panose="02020603050405020304" pitchFamily="18" charset="0"/>
                <a:ea typeface="+mn-ea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)  (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 = 0, …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+mn-ea"/>
              </a:rPr>
              <a:t>)。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称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g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为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f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的插值函数。</a:t>
            </a:r>
          </a:p>
        </p:txBody>
      </p:sp>
      <p:sp>
        <p:nvSpPr>
          <p:cNvPr id="818184" name="Line 8">
            <a:extLst>
              <a:ext uri="{FF2B5EF4-FFF2-40B4-BE49-F238E27FC236}">
                <a16:creationId xmlns:a16="http://schemas.microsoft.com/office/drawing/2014/main" id="{86DA697B-48C0-4651-89C6-E669E38C8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5727948"/>
            <a:ext cx="640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8185" name="Freeform 9">
            <a:extLst>
              <a:ext uri="{FF2B5EF4-FFF2-40B4-BE49-F238E27FC236}">
                <a16:creationId xmlns:a16="http://schemas.microsoft.com/office/drawing/2014/main" id="{AA67476F-A7EE-407B-AD3E-A39EF34C202C}"/>
              </a:ext>
            </a:extLst>
          </p:cNvPr>
          <p:cNvSpPr>
            <a:spLocks/>
          </p:cNvSpPr>
          <p:nvPr/>
        </p:nvSpPr>
        <p:spPr bwMode="auto">
          <a:xfrm>
            <a:off x="1676400" y="4356348"/>
            <a:ext cx="5562600" cy="571500"/>
          </a:xfrm>
          <a:custGeom>
            <a:avLst/>
            <a:gdLst>
              <a:gd name="T0" fmla="*/ 0 w 3504"/>
              <a:gd name="T1" fmla="*/ 546100 h 360"/>
              <a:gd name="T2" fmla="*/ 304800 w 3504"/>
              <a:gd name="T3" fmla="*/ 393700 h 360"/>
              <a:gd name="T4" fmla="*/ 914400 w 3504"/>
              <a:gd name="T5" fmla="*/ 317500 h 360"/>
              <a:gd name="T6" fmla="*/ 1905000 w 3504"/>
              <a:gd name="T7" fmla="*/ 546100 h 360"/>
              <a:gd name="T8" fmla="*/ 2819400 w 3504"/>
              <a:gd name="T9" fmla="*/ 469900 h 360"/>
              <a:gd name="T10" fmla="*/ 3886200 w 3504"/>
              <a:gd name="T11" fmla="*/ 88900 h 360"/>
              <a:gd name="T12" fmla="*/ 4876800 w 3504"/>
              <a:gd name="T13" fmla="*/ 12700 h 360"/>
              <a:gd name="T14" fmla="*/ 5562600 w 3504"/>
              <a:gd name="T15" fmla="*/ 165100 h 3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504" h="360">
                <a:moveTo>
                  <a:pt x="0" y="344"/>
                </a:moveTo>
                <a:cubicBezTo>
                  <a:pt x="48" y="308"/>
                  <a:pt x="96" y="272"/>
                  <a:pt x="192" y="248"/>
                </a:cubicBezTo>
                <a:cubicBezTo>
                  <a:pt x="288" y="224"/>
                  <a:pt x="408" y="184"/>
                  <a:pt x="576" y="200"/>
                </a:cubicBezTo>
                <a:cubicBezTo>
                  <a:pt x="744" y="216"/>
                  <a:pt x="1000" y="328"/>
                  <a:pt x="1200" y="344"/>
                </a:cubicBezTo>
                <a:cubicBezTo>
                  <a:pt x="1400" y="360"/>
                  <a:pt x="1568" y="344"/>
                  <a:pt x="1776" y="296"/>
                </a:cubicBezTo>
                <a:cubicBezTo>
                  <a:pt x="1984" y="248"/>
                  <a:pt x="2232" y="104"/>
                  <a:pt x="2448" y="56"/>
                </a:cubicBezTo>
                <a:cubicBezTo>
                  <a:pt x="2664" y="8"/>
                  <a:pt x="2896" y="0"/>
                  <a:pt x="3072" y="8"/>
                </a:cubicBezTo>
                <a:cubicBezTo>
                  <a:pt x="3248" y="16"/>
                  <a:pt x="3376" y="60"/>
                  <a:pt x="3504" y="104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818186" name="Group 10">
            <a:extLst>
              <a:ext uri="{FF2B5EF4-FFF2-40B4-BE49-F238E27FC236}">
                <a16:creationId xmlns:a16="http://schemas.microsoft.com/office/drawing/2014/main" id="{3BD9812C-313E-4BEA-8258-DE94753823C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356348"/>
            <a:ext cx="5943600" cy="1662113"/>
            <a:chOff x="960" y="2880"/>
            <a:chExt cx="3744" cy="1047"/>
          </a:xfrm>
        </p:grpSpPr>
        <p:sp>
          <p:nvSpPr>
            <p:cNvPr id="8204" name="Line 11">
              <a:extLst>
                <a:ext uri="{FF2B5EF4-FFF2-40B4-BE49-F238E27FC236}">
                  <a16:creationId xmlns:a16="http://schemas.microsoft.com/office/drawing/2014/main" id="{B19AE6D1-F135-4498-AAC5-ADF5CE50D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3216"/>
              <a:ext cx="0" cy="52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Line 12">
              <a:extLst>
                <a:ext uri="{FF2B5EF4-FFF2-40B4-BE49-F238E27FC236}">
                  <a16:creationId xmlns:a16="http://schemas.microsoft.com/office/drawing/2014/main" id="{953ADA5C-650F-47C4-AC0B-C047C2ED5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072"/>
              <a:ext cx="0" cy="67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6" name="Line 13">
              <a:extLst>
                <a:ext uri="{FF2B5EF4-FFF2-40B4-BE49-F238E27FC236}">
                  <a16:creationId xmlns:a16="http://schemas.microsoft.com/office/drawing/2014/main" id="{B0F1465C-752A-4C40-BD00-62811DB76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216"/>
              <a:ext cx="0" cy="52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Line 14">
              <a:extLst>
                <a:ext uri="{FF2B5EF4-FFF2-40B4-BE49-F238E27FC236}">
                  <a16:creationId xmlns:a16="http://schemas.microsoft.com/office/drawing/2014/main" id="{ED3446DF-838A-4293-AE3E-5C1877D1EF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2880"/>
              <a:ext cx="0" cy="8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Line 15">
              <a:extLst>
                <a:ext uri="{FF2B5EF4-FFF2-40B4-BE49-F238E27FC236}">
                  <a16:creationId xmlns:a16="http://schemas.microsoft.com/office/drawing/2014/main" id="{2E6021E9-86FB-424D-819C-29404EA99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976"/>
              <a:ext cx="0" cy="768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9" name="Text Box 16">
              <a:extLst>
                <a:ext uri="{FF2B5EF4-FFF2-40B4-BE49-F238E27FC236}">
                  <a16:creationId xmlns:a16="http://schemas.microsoft.com/office/drawing/2014/main" id="{924C26CF-F759-4214-A46F-E9136165A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0000CC"/>
                  </a:solidFill>
                  <a:ea typeface="楷体_GB2312" pitchFamily="49" charset="-122"/>
                </a:rPr>
                <a:t>x</a:t>
              </a:r>
              <a:r>
                <a:rPr lang="en-US" altLang="zh-CN" sz="1800" b="1" baseline="-25000">
                  <a:solidFill>
                    <a:srgbClr val="0000CC"/>
                  </a:solidFill>
                  <a:ea typeface="楷体_GB2312" pitchFamily="49" charset="-122"/>
                </a:rPr>
                <a:t>0</a:t>
              </a:r>
            </a:p>
          </p:txBody>
        </p:sp>
        <p:sp>
          <p:nvSpPr>
            <p:cNvPr id="8210" name="Text Box 17">
              <a:extLst>
                <a:ext uri="{FF2B5EF4-FFF2-40B4-BE49-F238E27FC236}">
                  <a16:creationId xmlns:a16="http://schemas.microsoft.com/office/drawing/2014/main" id="{089E9BCF-9EF7-47BF-AA4B-5185868CE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0000CC"/>
                  </a:solidFill>
                  <a:ea typeface="楷体_GB2312" pitchFamily="49" charset="-122"/>
                </a:rPr>
                <a:t>x</a:t>
              </a:r>
              <a:r>
                <a:rPr lang="en-US" altLang="zh-CN" sz="1800" b="1" baseline="-25000">
                  <a:solidFill>
                    <a:srgbClr val="0000CC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71F0297B-93B5-40B1-9A2C-7F23C5B19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0000CC"/>
                  </a:solidFill>
                  <a:ea typeface="楷体_GB2312" pitchFamily="49" charset="-122"/>
                </a:rPr>
                <a:t>x</a:t>
              </a:r>
              <a:r>
                <a:rPr lang="en-US" altLang="zh-CN" sz="1800" b="1" baseline="-25000">
                  <a:solidFill>
                    <a:srgbClr val="0000CC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7CD30548-1A22-4B43-90CD-E31EF2FCB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0000CC"/>
                  </a:solidFill>
                  <a:ea typeface="楷体_GB2312" pitchFamily="49" charset="-122"/>
                </a:rPr>
                <a:t>x</a:t>
              </a:r>
              <a:r>
                <a:rPr lang="en-US" altLang="zh-CN" sz="1800" b="1" baseline="-25000">
                  <a:solidFill>
                    <a:srgbClr val="0000CC"/>
                  </a:solidFill>
                  <a:ea typeface="楷体_GB2312" pitchFamily="49" charset="-122"/>
                </a:rPr>
                <a:t>3</a:t>
              </a:r>
            </a:p>
          </p:txBody>
        </p:sp>
        <p:sp>
          <p:nvSpPr>
            <p:cNvPr id="8213" name="Text Box 20">
              <a:extLst>
                <a:ext uri="{FF2B5EF4-FFF2-40B4-BE49-F238E27FC236}">
                  <a16:creationId xmlns:a16="http://schemas.microsoft.com/office/drawing/2014/main" id="{549E32DB-08E2-464E-8C98-829D56A92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0000CC"/>
                  </a:solidFill>
                  <a:ea typeface="楷体_GB2312" pitchFamily="49" charset="-122"/>
                </a:rPr>
                <a:t>x</a:t>
              </a:r>
              <a:r>
                <a:rPr lang="en-US" altLang="zh-CN" sz="1800" b="1" baseline="-25000">
                  <a:solidFill>
                    <a:srgbClr val="0000CC"/>
                  </a:solidFill>
                  <a:ea typeface="楷体_GB2312" pitchFamily="49" charset="-122"/>
                </a:rPr>
                <a:t>4</a:t>
              </a:r>
            </a:p>
          </p:txBody>
        </p:sp>
      </p:grpSp>
      <p:sp>
        <p:nvSpPr>
          <p:cNvPr id="818197" name="Freeform 21">
            <a:extLst>
              <a:ext uri="{FF2B5EF4-FFF2-40B4-BE49-F238E27FC236}">
                <a16:creationId xmlns:a16="http://schemas.microsoft.com/office/drawing/2014/main" id="{22AF9C6B-3694-4924-A328-7B4DC6EB4B52}"/>
              </a:ext>
            </a:extLst>
          </p:cNvPr>
          <p:cNvSpPr>
            <a:spLocks/>
          </p:cNvSpPr>
          <p:nvPr/>
        </p:nvSpPr>
        <p:spPr bwMode="auto">
          <a:xfrm>
            <a:off x="1676400" y="4305548"/>
            <a:ext cx="5562600" cy="660400"/>
          </a:xfrm>
          <a:custGeom>
            <a:avLst/>
            <a:gdLst>
              <a:gd name="T0" fmla="*/ 0 w 3504"/>
              <a:gd name="T1" fmla="*/ 584200 h 416"/>
              <a:gd name="T2" fmla="*/ 304800 w 3504"/>
              <a:gd name="T3" fmla="*/ 355600 h 416"/>
              <a:gd name="T4" fmla="*/ 762000 w 3504"/>
              <a:gd name="T5" fmla="*/ 355600 h 416"/>
              <a:gd name="T6" fmla="*/ 1219200 w 3504"/>
              <a:gd name="T7" fmla="*/ 584200 h 416"/>
              <a:gd name="T8" fmla="*/ 1676400 w 3504"/>
              <a:gd name="T9" fmla="*/ 660400 h 416"/>
              <a:gd name="T10" fmla="*/ 2286000 w 3504"/>
              <a:gd name="T11" fmla="*/ 584200 h 416"/>
              <a:gd name="T12" fmla="*/ 2971800 w 3504"/>
              <a:gd name="T13" fmla="*/ 355600 h 416"/>
              <a:gd name="T14" fmla="*/ 3810000 w 3504"/>
              <a:gd name="T15" fmla="*/ 50800 h 416"/>
              <a:gd name="T16" fmla="*/ 4648200 w 3504"/>
              <a:gd name="T17" fmla="*/ 50800 h 416"/>
              <a:gd name="T18" fmla="*/ 5105400 w 3504"/>
              <a:gd name="T19" fmla="*/ 203200 h 416"/>
              <a:gd name="T20" fmla="*/ 5562600 w 3504"/>
              <a:gd name="T21" fmla="*/ 203200 h 4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504" h="416">
                <a:moveTo>
                  <a:pt x="0" y="368"/>
                </a:moveTo>
                <a:cubicBezTo>
                  <a:pt x="56" y="308"/>
                  <a:pt x="112" y="248"/>
                  <a:pt x="192" y="224"/>
                </a:cubicBezTo>
                <a:cubicBezTo>
                  <a:pt x="272" y="200"/>
                  <a:pt x="384" y="200"/>
                  <a:pt x="480" y="224"/>
                </a:cubicBezTo>
                <a:cubicBezTo>
                  <a:pt x="576" y="248"/>
                  <a:pt x="672" y="336"/>
                  <a:pt x="768" y="368"/>
                </a:cubicBezTo>
                <a:cubicBezTo>
                  <a:pt x="864" y="400"/>
                  <a:pt x="944" y="416"/>
                  <a:pt x="1056" y="416"/>
                </a:cubicBezTo>
                <a:cubicBezTo>
                  <a:pt x="1168" y="416"/>
                  <a:pt x="1304" y="400"/>
                  <a:pt x="1440" y="368"/>
                </a:cubicBezTo>
                <a:cubicBezTo>
                  <a:pt x="1576" y="336"/>
                  <a:pt x="1712" y="280"/>
                  <a:pt x="1872" y="224"/>
                </a:cubicBezTo>
                <a:cubicBezTo>
                  <a:pt x="2032" y="168"/>
                  <a:pt x="2224" y="64"/>
                  <a:pt x="2400" y="32"/>
                </a:cubicBezTo>
                <a:cubicBezTo>
                  <a:pt x="2576" y="0"/>
                  <a:pt x="2792" y="16"/>
                  <a:pt x="2928" y="32"/>
                </a:cubicBezTo>
                <a:cubicBezTo>
                  <a:pt x="3064" y="48"/>
                  <a:pt x="3120" y="112"/>
                  <a:pt x="3216" y="128"/>
                </a:cubicBezTo>
                <a:cubicBezTo>
                  <a:pt x="3312" y="144"/>
                  <a:pt x="3408" y="136"/>
                  <a:pt x="3504" y="128"/>
                </a:cubicBezTo>
              </a:path>
            </a:pathLst>
          </a:cu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818198" name="Group 22">
            <a:extLst>
              <a:ext uri="{FF2B5EF4-FFF2-40B4-BE49-F238E27FC236}">
                <a16:creationId xmlns:a16="http://schemas.microsoft.com/office/drawing/2014/main" id="{8F851BBD-44CE-4B32-8894-294A9BD7930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584948"/>
            <a:ext cx="381000" cy="1433513"/>
            <a:chOff x="2976" y="3024"/>
            <a:chExt cx="240" cy="903"/>
          </a:xfrm>
        </p:grpSpPr>
        <p:sp>
          <p:nvSpPr>
            <p:cNvPr id="8202" name="Line 23">
              <a:extLst>
                <a:ext uri="{FF2B5EF4-FFF2-40B4-BE49-F238E27FC236}">
                  <a16:creationId xmlns:a16="http://schemas.microsoft.com/office/drawing/2014/main" id="{1D873129-32DA-40BD-AB9C-DCBC3B926A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024"/>
              <a:ext cx="0" cy="720"/>
            </a:xfrm>
            <a:prstGeom prst="line">
              <a:avLst/>
            </a:prstGeom>
            <a:noFill/>
            <a:ln w="22225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" name="Text Box 24">
              <a:extLst>
                <a:ext uri="{FF2B5EF4-FFF2-40B4-BE49-F238E27FC236}">
                  <a16:creationId xmlns:a16="http://schemas.microsoft.com/office/drawing/2014/main" id="{F1FDD819-463F-4ADD-A3DD-CA74D4E9E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69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 i="1">
                  <a:solidFill>
                    <a:srgbClr val="FF3300"/>
                  </a:solidFill>
                  <a:ea typeface="楷体_GB2312" pitchFamily="49" charset="-122"/>
                </a:rPr>
                <a:t>x</a:t>
              </a:r>
            </a:p>
          </p:txBody>
        </p:sp>
      </p:grpSp>
      <p:sp>
        <p:nvSpPr>
          <p:cNvPr id="818201" name="AutoShape 25">
            <a:extLst>
              <a:ext uri="{FF2B5EF4-FFF2-40B4-BE49-F238E27FC236}">
                <a16:creationId xmlns:a16="http://schemas.microsoft.com/office/drawing/2014/main" id="{0036FEB7-9F8B-4B87-9B7D-E14D821DF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3861048"/>
            <a:ext cx="1447800" cy="457200"/>
          </a:xfrm>
          <a:prstGeom prst="wedgeRectCallout">
            <a:avLst>
              <a:gd name="adj1" fmla="val 93750"/>
              <a:gd name="adj2" fmla="val 105903"/>
            </a:avLst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b="1" i="1" dirty="0">
                <a:solidFill>
                  <a:srgbClr val="008000"/>
                </a:solidFill>
                <a:ea typeface="楷体_GB2312" pitchFamily="49" charset="-122"/>
              </a:rPr>
              <a:t>g</a:t>
            </a:r>
            <a:r>
              <a:rPr lang="en-US" altLang="zh-CN" sz="1800" b="1" dirty="0">
                <a:solidFill>
                  <a:srgbClr val="008000"/>
                </a:solidFill>
                <a:ea typeface="楷体_GB2312" pitchFamily="49" charset="-122"/>
              </a:rPr>
              <a:t>(</a:t>
            </a:r>
            <a:r>
              <a:rPr lang="en-US" altLang="zh-CN" sz="1800" b="1" i="1" dirty="0">
                <a:solidFill>
                  <a:srgbClr val="008000"/>
                </a:solidFill>
                <a:ea typeface="楷体_GB2312" pitchFamily="49" charset="-122"/>
              </a:rPr>
              <a:t>x</a:t>
            </a:r>
            <a:r>
              <a:rPr lang="en-US" altLang="zh-CN" sz="1800" b="1" dirty="0">
                <a:solidFill>
                  <a:srgbClr val="008000"/>
                </a:solidFill>
                <a:ea typeface="楷体_GB2312" pitchFamily="49" charset="-122"/>
              </a:rPr>
              <a:t>)</a:t>
            </a:r>
            <a:r>
              <a:rPr lang="en-US" altLang="zh-CN" sz="1800" b="1" dirty="0">
                <a:ea typeface="楷体_GB2312" pitchFamily="49" charset="-122"/>
              </a:rPr>
              <a:t> </a:t>
            </a:r>
            <a:r>
              <a:rPr lang="en-US" altLang="zh-CN" sz="1800" b="1" dirty="0">
                <a:ea typeface="楷体_GB2312" pitchFamily="49" charset="-122"/>
                <a:sym typeface="Symbol" panose="05050102010706020507" pitchFamily="18" charset="2"/>
              </a:rPr>
              <a:t> </a:t>
            </a:r>
            <a:r>
              <a:rPr lang="en-US" altLang="zh-CN" sz="1800" b="1" i="1" dirty="0">
                <a:ea typeface="楷体_GB2312" pitchFamily="49" charset="-122"/>
              </a:rPr>
              <a:t>f</a:t>
            </a:r>
            <a:r>
              <a:rPr lang="en-US" altLang="zh-CN" sz="1800" b="1" dirty="0">
                <a:ea typeface="楷体_GB2312" pitchFamily="49" charset="-122"/>
              </a:rPr>
              <a:t>(</a:t>
            </a:r>
            <a:r>
              <a:rPr lang="en-US" altLang="zh-CN" sz="1800" b="1" i="1" dirty="0">
                <a:ea typeface="楷体_GB2312" pitchFamily="49" charset="-122"/>
              </a:rPr>
              <a:t>x</a:t>
            </a:r>
            <a:r>
              <a:rPr lang="en-US" altLang="zh-CN" sz="1800" b="1" dirty="0">
                <a:ea typeface="楷体_GB2312" pitchFamily="49" charset="-122"/>
              </a:rPr>
              <a:t>)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68704041-3217-4434-8014-990D43E82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8786"/>
            <a:ext cx="396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插值问题定义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64A876D-40A4-F249-3868-112E9A8AD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044" y="116686"/>
            <a:ext cx="2255912" cy="579437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3600" b="1" dirty="0">
                <a:latin typeface="+mj-ea"/>
              </a:rPr>
              <a:t>4.1 </a:t>
            </a:r>
            <a:r>
              <a:rPr lang="zh-CN" altLang="en-US" sz="3600" b="1" dirty="0">
                <a:latin typeface="+mj-ea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10380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8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8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8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8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1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84" grpId="0" animBg="1"/>
      <p:bldP spid="818201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58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03371"/>
              </p:ext>
            </p:extLst>
          </p:nvPr>
        </p:nvGraphicFramePr>
        <p:xfrm>
          <a:off x="468313" y="1719288"/>
          <a:ext cx="8064500" cy="3632519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721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基函数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函数值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一阶导数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99" name="Rectangle 5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00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045149"/>
              </p:ext>
            </p:extLst>
          </p:nvPr>
        </p:nvGraphicFramePr>
        <p:xfrm>
          <a:off x="5973763" y="2360638"/>
          <a:ext cx="3698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5202" imgH="228620" progId="Equation.DSMT4">
                  <p:embed/>
                </p:oleObj>
              </mc:Choice>
              <mc:Fallback>
                <p:oleObj r:id="rId2" imgW="165202" imgH="228620" progId="Equation.DSMT4">
                  <p:embed/>
                  <p:pic>
                    <p:nvPicPr>
                      <p:cNvPr id="620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63" y="2360638"/>
                        <a:ext cx="3698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1" name="Rectangle 5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02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05484"/>
              </p:ext>
            </p:extLst>
          </p:nvPr>
        </p:nvGraphicFramePr>
        <p:xfrm>
          <a:off x="2728913" y="2360638"/>
          <a:ext cx="3698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5202" imgH="228620" progId="Equation.DSMT4">
                  <p:embed/>
                </p:oleObj>
              </mc:Choice>
              <mc:Fallback>
                <p:oleObj r:id="rId4" imgW="165202" imgH="228620" progId="Equation.DSMT4">
                  <p:embed/>
                  <p:pic>
                    <p:nvPicPr>
                      <p:cNvPr id="6202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2360638"/>
                        <a:ext cx="3698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3" name="Rectangle 59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04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430508"/>
              </p:ext>
            </p:extLst>
          </p:nvPr>
        </p:nvGraphicFramePr>
        <p:xfrm>
          <a:off x="4327525" y="2384450"/>
          <a:ext cx="303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2585" imgH="228719" progId="Equation.DSMT4">
                  <p:embed/>
                </p:oleObj>
              </mc:Choice>
              <mc:Fallback>
                <p:oleObj r:id="rId5" imgW="152585" imgH="228719" progId="Equation.DSMT4">
                  <p:embed/>
                  <p:pic>
                    <p:nvPicPr>
                      <p:cNvPr id="6204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2384450"/>
                        <a:ext cx="303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5" name="Rectangle 61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06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772899"/>
              </p:ext>
            </p:extLst>
          </p:nvPr>
        </p:nvGraphicFramePr>
        <p:xfrm>
          <a:off x="7566025" y="2383657"/>
          <a:ext cx="30638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52585" imgH="228719" progId="Equation.DSMT4">
                  <p:embed/>
                </p:oleObj>
              </mc:Choice>
              <mc:Fallback>
                <p:oleObj r:id="rId7" imgW="152585" imgH="228719" progId="Equation.DSMT4">
                  <p:embed/>
                  <p:pic>
                    <p:nvPicPr>
                      <p:cNvPr id="6206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6025" y="2383657"/>
                        <a:ext cx="306388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7" name="Rectangle 6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08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040225"/>
              </p:ext>
            </p:extLst>
          </p:nvPr>
        </p:nvGraphicFramePr>
        <p:xfrm>
          <a:off x="938213" y="2943250"/>
          <a:ext cx="7159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55609" imgH="228719" progId="Equation.DSMT4">
                  <p:embed/>
                </p:oleObj>
              </mc:Choice>
              <mc:Fallback>
                <p:oleObj r:id="rId8" imgW="355609" imgH="228719" progId="Equation.DSMT4">
                  <p:embed/>
                  <p:pic>
                    <p:nvPicPr>
                      <p:cNvPr id="6208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943250"/>
                        <a:ext cx="71596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9" name="Rectangle 6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10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734867"/>
              </p:ext>
            </p:extLst>
          </p:nvPr>
        </p:nvGraphicFramePr>
        <p:xfrm>
          <a:off x="927100" y="3578250"/>
          <a:ext cx="7318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43068" imgH="228818" progId="Equation.DSMT4">
                  <p:embed/>
                </p:oleObj>
              </mc:Choice>
              <mc:Fallback>
                <p:oleObj r:id="rId10" imgW="343068" imgH="228818" progId="Equation.DSMT4">
                  <p:embed/>
                  <p:pic>
                    <p:nvPicPr>
                      <p:cNvPr id="621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578250"/>
                        <a:ext cx="7318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11" name="Rectangle 6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12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505556"/>
              </p:ext>
            </p:extLst>
          </p:nvPr>
        </p:nvGraphicFramePr>
        <p:xfrm>
          <a:off x="900113" y="4167213"/>
          <a:ext cx="7921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19417" imgH="228917" progId="Equation.DSMT4">
                  <p:embed/>
                </p:oleObj>
              </mc:Choice>
              <mc:Fallback>
                <p:oleObj r:id="rId12" imgW="419417" imgH="228917" progId="Equation.DSMT4">
                  <p:embed/>
                  <p:pic>
                    <p:nvPicPr>
                      <p:cNvPr id="6212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67213"/>
                        <a:ext cx="7921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13" name="Rectangle 69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14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310815"/>
              </p:ext>
            </p:extLst>
          </p:nvPr>
        </p:nvGraphicFramePr>
        <p:xfrm>
          <a:off x="900113" y="4730775"/>
          <a:ext cx="7921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406365" imgH="228719" progId="Equation.DSMT4">
                  <p:embed/>
                </p:oleObj>
              </mc:Choice>
              <mc:Fallback>
                <p:oleObj r:id="rId14" imgW="406365" imgH="228719" progId="Equation.DSMT4">
                  <p:embed/>
                  <p:pic>
                    <p:nvPicPr>
                      <p:cNvPr id="6214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30775"/>
                        <a:ext cx="7921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E88C829-FB33-A502-E24D-ADF1C64E539F}"/>
                  </a:ext>
                </a:extLst>
              </p:cNvPr>
              <p:cNvSpPr txBox="1"/>
              <p:nvPr/>
            </p:nvSpPr>
            <p:spPr bwMode="auto">
              <a:xfrm>
                <a:off x="465460" y="845344"/>
                <a:ext cx="5443537" cy="44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的取值如下表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E88C829-FB33-A502-E24D-ADF1C64E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460" y="845344"/>
                <a:ext cx="5443537" cy="441325"/>
              </a:xfrm>
              <a:prstGeom prst="rect">
                <a:avLst/>
              </a:prstGeom>
              <a:blipFill>
                <a:blip r:embed="rId16"/>
                <a:stretch>
                  <a:fillRect l="-233" r="-233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Object 5"/>
              <p:cNvSpPr txBox="1"/>
              <p:nvPr/>
            </p:nvSpPr>
            <p:spPr bwMode="auto">
              <a:xfrm>
                <a:off x="2044700" y="1712952"/>
                <a:ext cx="5054600" cy="871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4700" y="1712952"/>
                <a:ext cx="5054600" cy="871498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7" name="Object 9"/>
              <p:cNvSpPr txBox="1"/>
              <p:nvPr/>
            </p:nvSpPr>
            <p:spPr bwMode="auto">
              <a:xfrm>
                <a:off x="3599756" y="3095997"/>
                <a:ext cx="1944489" cy="981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9756" y="3095997"/>
                <a:ext cx="1944489" cy="981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Object 13"/>
              <p:cNvSpPr txBox="1"/>
              <p:nvPr/>
            </p:nvSpPr>
            <p:spPr bwMode="auto">
              <a:xfrm>
                <a:off x="2267743" y="4207929"/>
                <a:ext cx="4608513" cy="100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)=(1+2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81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3" y="4207929"/>
                <a:ext cx="4608513" cy="100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3FD4B25-B7D6-D32C-5141-C22A64C75C87}"/>
                  </a:ext>
                </a:extLst>
              </p:cNvPr>
              <p:cNvSpPr txBox="1"/>
              <p:nvPr/>
            </p:nvSpPr>
            <p:spPr>
              <a:xfrm>
                <a:off x="449777" y="430631"/>
                <a:ext cx="824444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先求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：由于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0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中必有因子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。又由于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最多是一个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次多项式，根据基函数的性质，可以设：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3FD4B25-B7D6-D32C-5141-C22A64C7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7" y="430631"/>
                <a:ext cx="8244446" cy="1384995"/>
              </a:xfrm>
              <a:prstGeom prst="rect">
                <a:avLst/>
              </a:prstGeom>
              <a:blipFill>
                <a:blip r:embed="rId5"/>
                <a:stretch>
                  <a:fillRect l="-1538" t="-5455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118B87-9F37-E640-09E8-006AC5C184F1}"/>
                  </a:ext>
                </a:extLst>
              </p:cNvPr>
              <p:cNvSpPr txBox="1"/>
              <p:nvPr/>
            </p:nvSpPr>
            <p:spPr>
              <a:xfrm>
                <a:off x="449776" y="2511486"/>
                <a:ext cx="8874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)=1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，得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。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为确定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,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Sup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′</m:t>
                        </m:r>
                      </m:sup>
                    </m:sSubSup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)=0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，得：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118B87-9F37-E640-09E8-006AC5C18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6" y="2511486"/>
                <a:ext cx="8874752" cy="523220"/>
              </a:xfrm>
              <a:prstGeom prst="rect">
                <a:avLst/>
              </a:prstGeom>
              <a:blipFill>
                <a:blip r:embed="rId6"/>
                <a:stretch>
                  <a:fillRect l="-1429" t="-13953" r="-1000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5EB72A1-FCD6-F11F-D871-8CFFAC20CA3D}"/>
              </a:ext>
            </a:extLst>
          </p:cNvPr>
          <p:cNvSpPr txBox="1"/>
          <p:nvPr/>
        </p:nvSpPr>
        <p:spPr>
          <a:xfrm>
            <a:off x="449777" y="4207929"/>
            <a:ext cx="8244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于是</a:t>
            </a:r>
            <a:r>
              <a:rPr lang="zh-CN" altLang="en-US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81319F-442B-16C4-48ED-B54710AAAF20}"/>
              </a:ext>
            </a:extLst>
          </p:cNvPr>
          <p:cNvSpPr txBox="1"/>
          <p:nvPr/>
        </p:nvSpPr>
        <p:spPr>
          <a:xfrm>
            <a:off x="438935" y="4946772"/>
            <a:ext cx="8244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由对称性可知</a:t>
            </a:r>
            <a:r>
              <a:rPr lang="zh-CN" altLang="en-US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3">
                <a:extLst>
                  <a:ext uri="{FF2B5EF4-FFF2-40B4-BE49-F238E27FC236}">
                    <a16:creationId xmlns:a16="http://schemas.microsoft.com/office/drawing/2014/main" id="{A85BB756-EEB6-380F-312B-14C6F7E80C5C}"/>
                  </a:ext>
                </a:extLst>
              </p:cNvPr>
              <p:cNvSpPr txBox="1"/>
              <p:nvPr/>
            </p:nvSpPr>
            <p:spPr bwMode="auto">
              <a:xfrm>
                <a:off x="2256901" y="5381152"/>
                <a:ext cx="4608513" cy="1009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)=(1+2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13">
                <a:extLst>
                  <a:ext uri="{FF2B5EF4-FFF2-40B4-BE49-F238E27FC236}">
                    <a16:creationId xmlns:a16="http://schemas.microsoft.com/office/drawing/2014/main" id="{A85BB756-EEB6-380F-312B-14C6F7E8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6901" y="5381152"/>
                <a:ext cx="4608513" cy="100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3" name="Object 11"/>
              <p:cNvSpPr txBox="1"/>
              <p:nvPr/>
            </p:nvSpPr>
            <p:spPr bwMode="auto">
              <a:xfrm>
                <a:off x="2592388" y="1857574"/>
                <a:ext cx="3959225" cy="995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0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2388" y="1857574"/>
                <a:ext cx="3959225" cy="9953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7" name="Object 15"/>
              <p:cNvSpPr txBox="1"/>
              <p:nvPr/>
            </p:nvSpPr>
            <p:spPr bwMode="auto">
              <a:xfrm>
                <a:off x="2483644" y="3120075"/>
                <a:ext cx="4176713" cy="81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207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644" y="3120075"/>
                <a:ext cx="4176713" cy="812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261A6AF-23C6-A1E4-6A38-928A4CF2AF93}"/>
                  </a:ext>
                </a:extLst>
              </p:cNvPr>
              <p:cNvSpPr txBox="1"/>
              <p:nvPr/>
            </p:nvSpPr>
            <p:spPr>
              <a:xfrm>
                <a:off x="449777" y="430631"/>
                <a:ext cx="824444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再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：由于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0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中必有因子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。又由于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是一个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次多项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式，可以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设：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261A6AF-23C6-A1E4-6A38-928A4CF2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7" y="430631"/>
                <a:ext cx="8244446" cy="1384995"/>
              </a:xfrm>
              <a:prstGeom prst="rect">
                <a:avLst/>
              </a:prstGeom>
              <a:blipFill>
                <a:blip r:embed="rId5"/>
                <a:stretch>
                  <a:fillRect l="-1538" t="-5455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DD186ED-D97C-14AC-34BA-36234721DDD3}"/>
                  </a:ext>
                </a:extLst>
              </p:cNvPr>
              <p:cNvSpPr txBox="1"/>
              <p:nvPr/>
            </p:nvSpPr>
            <p:spPr>
              <a:xfrm>
                <a:off x="449776" y="2511486"/>
                <a:ext cx="88747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求导数</a:t>
                </a:r>
                <a:r>
                  <a:rPr lang="zh-CN" altLang="en-US" sz="32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zh-CN" alt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，可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得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。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于是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得：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DD186ED-D97C-14AC-34BA-36234721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6" y="2511486"/>
                <a:ext cx="8874752" cy="584775"/>
              </a:xfrm>
              <a:prstGeom prst="rect">
                <a:avLst/>
              </a:prstGeom>
              <a:blipFill>
                <a:blip r:embed="rId6"/>
                <a:stretch>
                  <a:fillRect l="-142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0A0A70D-DF35-8AC4-AB4E-1C7F6A66F4C5}"/>
              </a:ext>
            </a:extLst>
          </p:cNvPr>
          <p:cNvSpPr txBox="1"/>
          <p:nvPr/>
        </p:nvSpPr>
        <p:spPr>
          <a:xfrm>
            <a:off x="449776" y="3750173"/>
            <a:ext cx="8244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由对称性可知</a:t>
            </a:r>
            <a:r>
              <a:rPr lang="zh-CN" altLang="en-US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5">
                <a:extLst>
                  <a:ext uri="{FF2B5EF4-FFF2-40B4-BE49-F238E27FC236}">
                    <a16:creationId xmlns:a16="http://schemas.microsoft.com/office/drawing/2014/main" id="{D44FCBA8-1C45-9776-AB19-5998F4D41D16}"/>
                  </a:ext>
                </a:extLst>
              </p:cNvPr>
              <p:cNvSpPr txBox="1"/>
              <p:nvPr/>
            </p:nvSpPr>
            <p:spPr bwMode="auto">
              <a:xfrm>
                <a:off x="2474911" y="4273393"/>
                <a:ext cx="4176713" cy="81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Object 15">
                <a:extLst>
                  <a:ext uri="{FF2B5EF4-FFF2-40B4-BE49-F238E27FC236}">
                    <a16:creationId xmlns:a16="http://schemas.microsoft.com/office/drawing/2014/main" id="{D44FCBA8-1C45-9776-AB19-5998F4D4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4911" y="4273393"/>
                <a:ext cx="4176713" cy="812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3">
                <a:extLst>
                  <a:ext uri="{FF2B5EF4-FFF2-40B4-BE49-F238E27FC236}">
                    <a16:creationId xmlns:a16="http://schemas.microsoft.com/office/drawing/2014/main" id="{5315EC00-E0DD-DFDC-954A-87D4771FF321}"/>
                  </a:ext>
                </a:extLst>
              </p:cNvPr>
              <p:cNvSpPr txBox="1"/>
              <p:nvPr/>
            </p:nvSpPr>
            <p:spPr bwMode="auto">
              <a:xfrm>
                <a:off x="1207405" y="5380385"/>
                <a:ext cx="6948264" cy="49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Object 13">
                <a:extLst>
                  <a:ext uri="{FF2B5EF4-FFF2-40B4-BE49-F238E27FC236}">
                    <a16:creationId xmlns:a16="http://schemas.microsoft.com/office/drawing/2014/main" id="{5315EC00-E0DD-DFDC-954A-87D4771F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7405" y="5380385"/>
                <a:ext cx="6948264" cy="496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B362C75-9F25-DD52-450F-2B9D71327218}"/>
              </a:ext>
            </a:extLst>
          </p:cNvPr>
          <p:cNvSpPr txBox="1"/>
          <p:nvPr/>
        </p:nvSpPr>
        <p:spPr>
          <a:xfrm>
            <a:off x="441044" y="4940629"/>
            <a:ext cx="8244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带入下式即可：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标题 220161">
            <a:extLst>
              <a:ext uri="{FF2B5EF4-FFF2-40B4-BE49-F238E27FC236}">
                <a16:creationId xmlns:a16="http://schemas.microsoft.com/office/drawing/2014/main" id="{824FD08F-DFB0-4AA1-BEDC-EC0EAF5EDF9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692150"/>
          </a:xfrm>
        </p:spPr>
        <p:txBody>
          <a:bodyPr anchor="ctr">
            <a:normAutofit fontScale="90000"/>
          </a:bodyPr>
          <a:lstStyle/>
          <a:p>
            <a:r>
              <a:rPr lang="en-US" altLang="zh-CN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4.5 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埃尔米特插值</a:t>
            </a:r>
          </a:p>
        </p:txBody>
      </p:sp>
      <p:sp>
        <p:nvSpPr>
          <p:cNvPr id="220163" name="副标题 220162">
            <a:extLst>
              <a:ext uri="{FF2B5EF4-FFF2-40B4-BE49-F238E27FC236}">
                <a16:creationId xmlns:a16="http://schemas.microsoft.com/office/drawing/2014/main" id="{00A55972-DC2C-4173-B406-B5B14A6FA4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692150"/>
            <a:ext cx="9144000" cy="1081088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 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满足插值条件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(4.5.1)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的埃尔米特多项式是唯一的。</a:t>
            </a:r>
          </a:p>
        </p:txBody>
      </p:sp>
      <p:sp>
        <p:nvSpPr>
          <p:cNvPr id="220164" name="矩形 220163">
            <a:extLst>
              <a:ext uri="{FF2B5EF4-FFF2-40B4-BE49-F238E27FC236}">
                <a16:creationId xmlns:a16="http://schemas.microsoft.com/office/drawing/2014/main" id="{6877DB47-063C-4F09-8FA5-B26CB76CF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1916113"/>
            <a:ext cx="507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都满足上述插值条件，令</a:t>
            </a:r>
          </a:p>
        </p:txBody>
      </p:sp>
      <p:sp>
        <p:nvSpPr>
          <p:cNvPr id="220165" name="矩形 220164">
            <a:extLst>
              <a:ext uri="{FF2B5EF4-FFF2-40B4-BE49-F238E27FC236}">
                <a16:creationId xmlns:a16="http://schemas.microsoft.com/office/drawing/2014/main" id="{3D7EAE4D-4050-4F94-AF7B-C747C1A3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6113"/>
            <a:ext cx="12588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166" name="对象 220165">
                <a:extLst>
                  <a:ext uri="{FF2B5EF4-FFF2-40B4-BE49-F238E27FC236}">
                    <a16:creationId xmlns:a16="http://schemas.microsoft.com/office/drawing/2014/main" id="{27F8923B-821B-4C48-9D30-8298AF101660}"/>
                  </a:ext>
                </a:extLst>
              </p:cNvPr>
              <p:cNvSpPr txBox="1"/>
              <p:nvPr/>
            </p:nvSpPr>
            <p:spPr bwMode="auto">
              <a:xfrm>
                <a:off x="1120552" y="1988840"/>
                <a:ext cx="1219200" cy="487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166" name="对象 220165">
                <a:extLst>
                  <a:ext uri="{FF2B5EF4-FFF2-40B4-BE49-F238E27FC236}">
                    <a16:creationId xmlns:a16="http://schemas.microsoft.com/office/drawing/2014/main" id="{27F8923B-821B-4C48-9D30-8298AF101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0552" y="1988840"/>
                <a:ext cx="1219200" cy="487362"/>
              </a:xfrm>
              <a:prstGeom prst="rect">
                <a:avLst/>
              </a:prstGeom>
              <a:blipFill>
                <a:blip r:embed="rId3"/>
                <a:stretch>
                  <a:fillRect r="-9278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167" name="矩形 220166">
            <a:extLst>
              <a:ext uri="{FF2B5EF4-FFF2-40B4-BE49-F238E27FC236}">
                <a16:creationId xmlns:a16="http://schemas.microsoft.com/office/drawing/2014/main" id="{B31CB759-8401-4DD3-8CD3-B4CBB27A9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1916113"/>
            <a:ext cx="647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168" name="对象 220167">
                <a:extLst>
                  <a:ext uri="{FF2B5EF4-FFF2-40B4-BE49-F238E27FC236}">
                    <a16:creationId xmlns:a16="http://schemas.microsoft.com/office/drawing/2014/main" id="{A154063B-C7A9-44F4-8E7E-8632071EB699}"/>
                  </a:ext>
                </a:extLst>
              </p:cNvPr>
              <p:cNvSpPr txBox="1"/>
              <p:nvPr/>
            </p:nvSpPr>
            <p:spPr bwMode="auto">
              <a:xfrm>
                <a:off x="2843808" y="2024584"/>
                <a:ext cx="1143000" cy="468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168" name="对象 220167">
                <a:extLst>
                  <a:ext uri="{FF2B5EF4-FFF2-40B4-BE49-F238E27FC236}">
                    <a16:creationId xmlns:a16="http://schemas.microsoft.com/office/drawing/2014/main" id="{A154063B-C7A9-44F4-8E7E-8632071EB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024584"/>
                <a:ext cx="1143000" cy="468312"/>
              </a:xfrm>
              <a:prstGeom prst="rect">
                <a:avLst/>
              </a:prstGeom>
              <a:blipFill>
                <a:blip r:embed="rId4"/>
                <a:stretch>
                  <a:fillRect r="-6593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169" name="矩形 220168">
            <a:extLst>
              <a:ext uri="{FF2B5EF4-FFF2-40B4-BE49-F238E27FC236}">
                <a16:creationId xmlns:a16="http://schemas.microsoft.com/office/drawing/2014/main" id="{7E1A16B8-8172-4E68-A8EA-71D3CAE261D9}"/>
              </a:ext>
            </a:extLst>
          </p:cNvPr>
          <p:cNvSpPr/>
          <p:nvPr/>
        </p:nvSpPr>
        <p:spPr>
          <a:xfrm>
            <a:off x="0" y="3213100"/>
            <a:ext cx="9144000" cy="18002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则每个节点</a:t>
            </a:r>
            <a:r>
              <a:rPr lang="en-US" altLang="zh-CN" sz="3200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i="1" baseline="-250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32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32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0,1,…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32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均为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32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=0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的二重根，即有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2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+2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个根，但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32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是不高于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+1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次的多项式，所以</a:t>
            </a:r>
            <a:r>
              <a:rPr lang="en-US" altLang="zh-CN" sz="32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3200" b="1" dirty="0">
                <a:solidFill>
                  <a:srgbClr val="0000FF"/>
                </a:solidFill>
                <a:sym typeface="Symbol" panose="05050102010706020507" pitchFamily="18" charset="2"/>
              </a:rPr>
              <a:t>≡ 0</a:t>
            </a:r>
            <a:r>
              <a:rPr lang="zh-CN" altLang="en-US" sz="3200" b="1" dirty="0">
                <a:solidFill>
                  <a:srgbClr val="0000FF"/>
                </a:solidFill>
                <a:sym typeface="Symbol" panose="05050102010706020507" pitchFamily="18" charset="2"/>
              </a:rPr>
              <a:t>，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170" name="对象 220169">
                <a:extLst>
                  <a:ext uri="{FF2B5EF4-FFF2-40B4-BE49-F238E27FC236}">
                    <a16:creationId xmlns:a16="http://schemas.microsoft.com/office/drawing/2014/main" id="{4723E5FA-C3CA-4120-B91B-929D83FF3097}"/>
                  </a:ext>
                </a:extLst>
              </p:cNvPr>
              <p:cNvSpPr txBox="1"/>
              <p:nvPr/>
            </p:nvSpPr>
            <p:spPr bwMode="auto">
              <a:xfrm>
                <a:off x="2505424" y="2636614"/>
                <a:ext cx="4133152" cy="63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0170" name="对象 220169">
                <a:extLst>
                  <a:ext uri="{FF2B5EF4-FFF2-40B4-BE49-F238E27FC236}">
                    <a16:creationId xmlns:a16="http://schemas.microsoft.com/office/drawing/2014/main" id="{4723E5FA-C3CA-4120-B91B-929D83FF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5424" y="2636614"/>
                <a:ext cx="4133152" cy="633413"/>
              </a:xfrm>
              <a:prstGeom prst="rect">
                <a:avLst/>
              </a:prstGeom>
              <a:blipFill>
                <a:blip r:embed="rId5"/>
                <a:stretch>
                  <a:fillRect l="-3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171" name="矩形 220170">
            <a:extLst>
              <a:ext uri="{FF2B5EF4-FFF2-40B4-BE49-F238E27FC236}">
                <a16:creationId xmlns:a16="http://schemas.microsoft.com/office/drawing/2014/main" id="{20CB5F5B-A074-4473-9C4E-66116C0C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2" y="5517232"/>
            <a:ext cx="91440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唯一性得证。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172" name="对象 220171">
                <a:extLst>
                  <a:ext uri="{FF2B5EF4-FFF2-40B4-BE49-F238E27FC236}">
                    <a16:creationId xmlns:a16="http://schemas.microsoft.com/office/drawing/2014/main" id="{3C27AB80-E44D-459A-8448-D20D825EC380}"/>
                  </a:ext>
                </a:extLst>
              </p:cNvPr>
              <p:cNvSpPr txBox="1"/>
              <p:nvPr/>
            </p:nvSpPr>
            <p:spPr bwMode="auto">
              <a:xfrm>
                <a:off x="2826110" y="4869160"/>
                <a:ext cx="3491780" cy="791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ba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0172" name="对象 220171">
                <a:extLst>
                  <a:ext uri="{FF2B5EF4-FFF2-40B4-BE49-F238E27FC236}">
                    <a16:creationId xmlns:a16="http://schemas.microsoft.com/office/drawing/2014/main" id="{3C27AB80-E44D-459A-8448-D20D825E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6110" y="4869160"/>
                <a:ext cx="3491780" cy="791939"/>
              </a:xfrm>
              <a:prstGeom prst="rect">
                <a:avLst/>
              </a:prstGeom>
              <a:blipFill>
                <a:blip r:embed="rId6"/>
                <a:stretch>
                  <a:fillRect l="-2174" r="-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1758D30-DB77-6C4D-915D-625257530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0" y="2994403"/>
            <a:ext cx="2332204" cy="275624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0675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副标题 222210">
            <a:extLst>
              <a:ext uri="{FF2B5EF4-FFF2-40B4-BE49-F238E27FC236}">
                <a16:creationId xmlns:a16="http://schemas.microsoft.com/office/drawing/2014/main" id="{568F7AD6-245D-4F46-B11C-1FBCD1B320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7556" y="93662"/>
            <a:ext cx="9008888" cy="504826"/>
          </a:xfrm>
        </p:spPr>
        <p:txBody>
          <a:bodyPr>
            <a:noAutofit/>
          </a:bodyPr>
          <a:lstStyle/>
          <a:p>
            <a:pPr algn="l"/>
            <a:r>
              <a:rPr lang="zh-CN" altLang="en-US" sz="2800" b="1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 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已知函数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(x)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在两个节点上的函数值及导数值如表：</a:t>
            </a:r>
            <a:endParaRPr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22213" name="表格 222212">
            <a:extLst>
              <a:ext uri="{FF2B5EF4-FFF2-40B4-BE49-F238E27FC236}">
                <a16:creationId xmlns:a16="http://schemas.microsoft.com/office/drawing/2014/main" id="{E539D31D-6FC9-433D-8ADA-AC1BA3A34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152324"/>
              </p:ext>
            </p:extLst>
          </p:nvPr>
        </p:nvGraphicFramePr>
        <p:xfrm>
          <a:off x="3135967" y="622777"/>
          <a:ext cx="2444145" cy="1410651"/>
        </p:xfrm>
        <a:graphic>
          <a:graphicData uri="http://schemas.openxmlformats.org/drawingml/2006/table">
            <a:tbl>
              <a:tblPr/>
              <a:tblGrid>
                <a:gridCol w="81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21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/>
                        <a:t>x</a:t>
                      </a:r>
                      <a:r>
                        <a:rPr lang="en-US" altLang="zh-CN" sz="2400" i="1" baseline="-25000" dirty="0"/>
                        <a:t>i</a:t>
                      </a:r>
                      <a:endParaRPr lang="zh-CN" altLang="en-US" sz="2400" i="1" baseline="-25000" dirty="0"/>
                    </a:p>
                  </a:txBody>
                  <a:tcPr marT="51805" marB="5180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1</a:t>
                      </a:r>
                      <a:endParaRPr lang="zh-CN" altLang="en-US" sz="2400"/>
                    </a:p>
                  </a:txBody>
                  <a:tcPr marT="51805" marB="5180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2</a:t>
                      </a:r>
                      <a:endParaRPr lang="zh-CN" altLang="en-US" sz="2400"/>
                    </a:p>
                  </a:txBody>
                  <a:tcPr marT="51805" marB="5180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1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dirty="0"/>
                        <a:t>(x</a:t>
                      </a:r>
                      <a:r>
                        <a:rPr lang="en-US" altLang="zh-CN" sz="2400" i="1" baseline="-25000" dirty="0"/>
                        <a:t>i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 marT="51805" marB="5180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/>
                        <a:t>2</a:t>
                      </a:r>
                      <a:endParaRPr lang="zh-CN" altLang="en-US" sz="2400"/>
                    </a:p>
                  </a:txBody>
                  <a:tcPr marT="51805" marB="5180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marT="51805" marB="5180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1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f’</a:t>
                      </a:r>
                      <a:r>
                        <a:rPr lang="en-US" altLang="zh-CN" sz="2400" dirty="0"/>
                        <a:t>(x</a:t>
                      </a:r>
                      <a:r>
                        <a:rPr lang="en-US" altLang="zh-CN" sz="2400" i="1" baseline="-25000" dirty="0"/>
                        <a:t>i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 marT="51805" marB="5180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marT="51805" marB="5180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dirty="0"/>
                        <a:t>-1</a:t>
                      </a:r>
                      <a:endParaRPr lang="zh-CN" altLang="en-US" sz="2400" dirty="0"/>
                    </a:p>
                  </a:txBody>
                  <a:tcPr marT="51805" marB="5180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2232" name="矩形 222231">
            <a:extLst>
              <a:ext uri="{FF2B5EF4-FFF2-40B4-BE49-F238E27FC236}">
                <a16:creationId xmlns:a16="http://schemas.microsoft.com/office/drawing/2014/main" id="{8DBB0FAD-E7EF-4871-ABDD-995AFACE8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8" y="2153047"/>
            <a:ext cx="7352704" cy="41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求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(x)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的三次埃尔米特插值多项式。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373065-1AEA-410C-89A8-D190C761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34" y="4288969"/>
            <a:ext cx="2359689" cy="47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由插值条件有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BA77A9E2-E2B4-49C3-8712-CDDAFCBFD617}"/>
                  </a:ext>
                </a:extLst>
              </p:cNvPr>
              <p:cNvSpPr txBox="1"/>
              <p:nvPr/>
            </p:nvSpPr>
            <p:spPr bwMode="auto">
              <a:xfrm>
                <a:off x="2735051" y="6128925"/>
                <a:ext cx="4308112" cy="540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)=−3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−17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BA77A9E2-E2B4-49C3-8712-CDDAFCBF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5051" y="6128925"/>
                <a:ext cx="4308112" cy="540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EB134BE9-E184-4D75-8BC2-3CBCB56BE5C4}"/>
                  </a:ext>
                </a:extLst>
              </p:cNvPr>
              <p:cNvSpPr txBox="1"/>
              <p:nvPr/>
            </p:nvSpPr>
            <p:spPr bwMode="auto">
              <a:xfrm>
                <a:off x="1848064" y="3185468"/>
                <a:ext cx="5183981" cy="505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EB134BE9-E184-4D75-8BC2-3CBCB56B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8064" y="3185468"/>
                <a:ext cx="5183981" cy="505362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14">
                <a:extLst>
                  <a:ext uri="{FF2B5EF4-FFF2-40B4-BE49-F238E27FC236}">
                    <a16:creationId xmlns:a16="http://schemas.microsoft.com/office/drawing/2014/main" id="{FF6AC436-AE19-49EE-BB55-E6C457DAF3DD}"/>
                  </a:ext>
                </a:extLst>
              </p:cNvPr>
              <p:cNvSpPr txBox="1"/>
              <p:nvPr/>
            </p:nvSpPr>
            <p:spPr bwMode="auto">
              <a:xfrm>
                <a:off x="3167099" y="3680653"/>
                <a:ext cx="4933293" cy="173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(2)=8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(1)=3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(2)=12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对象 14">
                <a:extLst>
                  <a:ext uri="{FF2B5EF4-FFF2-40B4-BE49-F238E27FC236}">
                    <a16:creationId xmlns:a16="http://schemas.microsoft.com/office/drawing/2014/main" id="{FF6AC436-AE19-49EE-BB55-E6C457DA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7099" y="3680653"/>
                <a:ext cx="4933293" cy="1733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29F06F81-EB7B-4A54-8AFF-027255127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69" y="5110044"/>
            <a:ext cx="1308101" cy="47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解之得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16">
                <a:extLst>
                  <a:ext uri="{FF2B5EF4-FFF2-40B4-BE49-F238E27FC236}">
                    <a16:creationId xmlns:a16="http://schemas.microsoft.com/office/drawing/2014/main" id="{7309B0AE-3FBF-4420-8F23-2492A027F504}"/>
                  </a:ext>
                </a:extLst>
              </p:cNvPr>
              <p:cNvSpPr txBox="1"/>
              <p:nvPr/>
            </p:nvSpPr>
            <p:spPr bwMode="auto">
              <a:xfrm>
                <a:off x="2735051" y="5480853"/>
                <a:ext cx="4537275" cy="471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=−17,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对象 16">
                <a:extLst>
                  <a:ext uri="{FF2B5EF4-FFF2-40B4-BE49-F238E27FC236}">
                    <a16:creationId xmlns:a16="http://schemas.microsoft.com/office/drawing/2014/main" id="{7309B0AE-3FBF-4420-8F23-2492A027F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5051" y="5480853"/>
                <a:ext cx="4537275" cy="471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1C9B1267-AEB7-4525-B218-7A8B4D405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0" y="2713664"/>
            <a:ext cx="6019800" cy="47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解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设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所求的埃尔米特插值多项式为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B41E48-E9FE-4043-A4CA-52FEE7AB4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19" y="6036708"/>
            <a:ext cx="1449389" cy="47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所以有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EB755A-0F74-3248-9404-61F67E35CC40}"/>
              </a:ext>
            </a:extLst>
          </p:cNvPr>
          <p:cNvSpPr/>
          <p:nvPr/>
        </p:nvSpPr>
        <p:spPr>
          <a:xfrm>
            <a:off x="6656219" y="327569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>
                <a:solidFill>
                  <a:srgbClr val="C00000"/>
                </a:solidFill>
                <a:latin typeface="+mn-ea"/>
              </a:rPr>
              <a:t>待定系数法求解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B5D9B4-5D1F-CD45-9C54-927B74F31CEA}"/>
              </a:ext>
            </a:extLst>
          </p:cNvPr>
          <p:cNvSpPr/>
          <p:nvPr/>
        </p:nvSpPr>
        <p:spPr>
          <a:xfrm>
            <a:off x="6543506" y="639914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>
                <a:solidFill>
                  <a:srgbClr val="C00000"/>
                </a:solidFill>
                <a:latin typeface="+mn-ea"/>
              </a:rPr>
              <a:t>还可采用基函数法求解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74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标题 221185">
            <a:extLst>
              <a:ext uri="{FF2B5EF4-FFF2-40B4-BE49-F238E27FC236}">
                <a16:creationId xmlns:a16="http://schemas.microsoft.com/office/drawing/2014/main" id="{4250D48A-17A7-4B73-9600-CAF5793A46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3887"/>
            <a:ext cx="9144000" cy="69215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4.5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埃尔米特插值误差分析</a:t>
            </a:r>
          </a:p>
        </p:txBody>
      </p:sp>
      <p:sp>
        <p:nvSpPr>
          <p:cNvPr id="221187" name="副标题 221186">
            <a:extLst>
              <a:ext uri="{FF2B5EF4-FFF2-40B4-BE49-F238E27FC236}">
                <a16:creationId xmlns:a16="http://schemas.microsoft.com/office/drawing/2014/main" id="{37E8F405-8E6D-45C7-9A34-2B052D6AD7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504" y="836037"/>
            <a:ext cx="8820472" cy="1200716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 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</a:t>
            </a:r>
            <a:r>
              <a:rPr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3200" b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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上存在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+2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阶导数，则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+1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次埃尔米特插值多项式的余项为</a:t>
            </a:r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21188" name="矩形 221187">
            <a:extLst>
              <a:ext uri="{FF2B5EF4-FFF2-40B4-BE49-F238E27FC236}">
                <a16:creationId xmlns:a16="http://schemas.microsoft.com/office/drawing/2014/main" id="{FA1DBB24-F5C7-4868-88BA-712382F78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8" y="4461308"/>
            <a:ext cx="882047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定理的证明，可仿照拉格朗日插值余项的证明方法。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189" name="对象 221188">
                <a:extLst>
                  <a:ext uri="{FF2B5EF4-FFF2-40B4-BE49-F238E27FC236}">
                    <a16:creationId xmlns:a16="http://schemas.microsoft.com/office/drawing/2014/main" id="{34F3B771-0499-4A68-8CA3-3FE823D4D024}"/>
                  </a:ext>
                </a:extLst>
              </p:cNvPr>
              <p:cNvSpPr txBox="1"/>
              <p:nvPr/>
            </p:nvSpPr>
            <p:spPr bwMode="auto">
              <a:xfrm>
                <a:off x="1140804" y="2132856"/>
                <a:ext cx="6862392" cy="10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+2)!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1189" name="对象 221188">
                <a:extLst>
                  <a:ext uri="{FF2B5EF4-FFF2-40B4-BE49-F238E27FC236}">
                    <a16:creationId xmlns:a16="http://schemas.microsoft.com/office/drawing/2014/main" id="{34F3B771-0499-4A68-8CA3-3FE823D4D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0804" y="2132856"/>
                <a:ext cx="6862392" cy="1008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190" name="矩形 221189">
            <a:extLst>
              <a:ext uri="{FF2B5EF4-FFF2-40B4-BE49-F238E27FC236}">
                <a16:creationId xmlns:a16="http://schemas.microsoft.com/office/drawing/2014/main" id="{F01EFA8B-76FF-41F0-86C9-938B06C69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8" y="3104570"/>
            <a:ext cx="14763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191" name="对象 221190">
                <a:extLst>
                  <a:ext uri="{FF2B5EF4-FFF2-40B4-BE49-F238E27FC236}">
                    <a16:creationId xmlns:a16="http://schemas.microsoft.com/office/drawing/2014/main" id="{341EC7BE-E85E-43AC-A452-D31E4523568E}"/>
                  </a:ext>
                </a:extLst>
              </p:cNvPr>
              <p:cNvSpPr txBox="1"/>
              <p:nvPr/>
            </p:nvSpPr>
            <p:spPr bwMode="auto">
              <a:xfrm>
                <a:off x="719572" y="3789040"/>
                <a:ext cx="7704856" cy="576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)⋯(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</m:m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∈(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1191" name="对象 221190">
                <a:extLst>
                  <a:ext uri="{FF2B5EF4-FFF2-40B4-BE49-F238E27FC236}">
                    <a16:creationId xmlns:a16="http://schemas.microsoft.com/office/drawing/2014/main" id="{341EC7BE-E85E-43AC-A452-D31E45235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72" y="3789040"/>
                <a:ext cx="7704856" cy="576064"/>
              </a:xfrm>
              <a:prstGeom prst="rect">
                <a:avLst/>
              </a:prstGeom>
              <a:blipFill>
                <a:blip r:embed="rId4"/>
                <a:stretch>
                  <a:fillRect t="-15217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A0D63EC9-DDA1-0E49-A0BE-20C081EDB212}"/>
              </a:ext>
            </a:extLst>
          </p:cNvPr>
          <p:cNvSpPr/>
          <p:nvPr/>
        </p:nvSpPr>
        <p:spPr>
          <a:xfrm>
            <a:off x="6372200" y="4945524"/>
            <a:ext cx="195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参见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PPT</a:t>
            </a:r>
            <a:r>
              <a:rPr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第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598631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标题 225281">
            <a:extLst>
              <a:ext uri="{FF2B5EF4-FFF2-40B4-BE49-F238E27FC236}">
                <a16:creationId xmlns:a16="http://schemas.microsoft.com/office/drawing/2014/main" id="{C3A51187-AD31-4F72-9F1C-837AD9E6A6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75073" y="260648"/>
            <a:ext cx="6193854" cy="62818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4.6  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分段插值法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62C7B5-8CBD-49D1-B484-A3ABE2858403}"/>
              </a:ext>
            </a:extLst>
          </p:cNvPr>
          <p:cNvSpPr txBox="1"/>
          <p:nvPr/>
        </p:nvSpPr>
        <p:spPr>
          <a:xfrm>
            <a:off x="251520" y="993860"/>
            <a:ext cx="8640960" cy="325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在区间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a, b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上用插值多项式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逼近函数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时：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根据余项公式，插值节点越</a:t>
            </a: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多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，一般说来误差越</a:t>
            </a: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小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，函数逼近效果越好</a:t>
            </a:r>
            <a:r>
              <a:rPr lang="en-US" altLang="zh-CN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但这也不是绝对的。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因为余项的大小既与插值节点个数有关，也与</a:t>
            </a: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函数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lang="en-US" altLang="zh-CN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的高阶导数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有关。</a:t>
            </a:r>
            <a:endParaRPr lang="en-US" altLang="zh-CN" sz="28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3859DC-EB09-43CF-EC43-2B5BC00D9E16}"/>
              </a:ext>
            </a:extLst>
          </p:cNvPr>
          <p:cNvSpPr txBox="1"/>
          <p:nvPr/>
        </p:nvSpPr>
        <p:spPr>
          <a:xfrm>
            <a:off x="423537" y="4377242"/>
            <a:ext cx="8296926" cy="128400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适当提高插值多项式的次数，可能提高计算结果的准确程度，</a:t>
            </a:r>
            <a:r>
              <a:rPr lang="zh-CN" altLang="en-US" sz="28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但次数并非越高越好。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43A5D6-A4B4-0DB7-8D03-626B9A13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60" y="2348880"/>
            <a:ext cx="3048000" cy="7112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A676AC1E-C0F1-82F9-FF65-C15DFBFAA1CE}"/>
              </a:ext>
            </a:extLst>
          </p:cNvPr>
          <p:cNvCxnSpPr/>
          <p:nvPr/>
        </p:nvCxnSpPr>
        <p:spPr>
          <a:xfrm flipV="1">
            <a:off x="5868144" y="2780928"/>
            <a:ext cx="0" cy="2791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5D1C005-EE54-635F-512C-05AC6582515B}"/>
              </a:ext>
            </a:extLst>
          </p:cNvPr>
          <p:cNvCxnSpPr/>
          <p:nvPr/>
        </p:nvCxnSpPr>
        <p:spPr>
          <a:xfrm flipV="1">
            <a:off x="5472000" y="2573784"/>
            <a:ext cx="0" cy="279152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4E15897-C608-7BC3-7DFB-E2217267722A}"/>
              </a:ext>
            </a:extLst>
          </p:cNvPr>
          <p:cNvSpPr txBox="1"/>
          <p:nvPr/>
        </p:nvSpPr>
        <p:spPr>
          <a:xfrm>
            <a:off x="6804248" y="22516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C3FC95-BCA7-4BEB-B062-A98CBC3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604912"/>
            <a:ext cx="4785856" cy="36881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01BCF1-E04C-4999-9DD9-799AE583A550}"/>
              </a:ext>
            </a:extLst>
          </p:cNvPr>
          <p:cNvSpPr txBox="1"/>
          <p:nvPr/>
        </p:nvSpPr>
        <p:spPr>
          <a:xfrm>
            <a:off x="113996" y="4221088"/>
            <a:ext cx="891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龙格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Runge</a:t>
            </a:r>
            <a:r>
              <a:rPr lang="en-US" altLang="zh-CN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现象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：高次插值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在区间两端出现激烈振荡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带来数值不稳定，越靠近端点处逼近效果越差</a:t>
            </a:r>
            <a:endParaRPr lang="en-US" altLang="zh-CN" sz="24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结论</a:t>
            </a:r>
            <a:r>
              <a:rPr lang="zh-CN" altLang="en-US" sz="24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：增加插值多项式次数，并不能总能提高插值精度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BFE6013A-86C4-4C50-AF47-107642A14B24}"/>
                  </a:ext>
                </a:extLst>
              </p:cNvPr>
              <p:cNvSpPr txBox="1"/>
              <p:nvPr/>
            </p:nvSpPr>
            <p:spPr bwMode="auto">
              <a:xfrm>
                <a:off x="464195" y="1988840"/>
                <a:ext cx="3581400" cy="7794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−5≤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≤5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对象 11">
                <a:extLst>
                  <a:ext uri="{FF2B5EF4-FFF2-40B4-BE49-F238E27FC236}">
                    <a16:creationId xmlns:a16="http://schemas.microsoft.com/office/drawing/2014/main" id="{BFE6013A-86C4-4C50-AF47-107642A14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195" y="1988840"/>
                <a:ext cx="3581400" cy="779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0CACF9D-C5AE-432A-0D70-7508E45EC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29" y="260648"/>
            <a:ext cx="938366" cy="1244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F7C10F-174D-5525-1179-2AA4A38DC37E}"/>
              </a:ext>
            </a:extLst>
          </p:cNvPr>
          <p:cNvSpPr txBox="1"/>
          <p:nvPr/>
        </p:nvSpPr>
        <p:spPr>
          <a:xfrm>
            <a:off x="467544" y="1490747"/>
            <a:ext cx="1174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FF"/>
                </a:solidFill>
              </a:rPr>
              <a:t>Carl Runge</a:t>
            </a:r>
            <a:endParaRPr lang="en-US" altLang="zh-CN" sz="1200" dirty="0">
              <a:solidFill>
                <a:srgbClr val="0000FF"/>
              </a:solidFill>
            </a:endParaRPr>
          </a:p>
          <a:p>
            <a:r>
              <a:rPr lang="zh-CN" altLang="en-US" sz="1200" dirty="0">
                <a:solidFill>
                  <a:srgbClr val="0000FF"/>
                </a:solidFill>
              </a:rPr>
              <a:t>(1856—1927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标题 228353">
            <a:extLst>
              <a:ext uri="{FF2B5EF4-FFF2-40B4-BE49-F238E27FC236}">
                <a16:creationId xmlns:a16="http://schemas.microsoft.com/office/drawing/2014/main" id="{1206E987-6AAB-AF05-6794-AB832ACD1988}"/>
              </a:ext>
            </a:extLst>
          </p:cNvPr>
          <p:cNvSpPr txBox="1">
            <a:spLocks noChangeArrowheads="1"/>
          </p:cNvSpPr>
          <p:nvPr/>
        </p:nvSpPr>
        <p:spPr>
          <a:xfrm>
            <a:off x="1925960" y="188640"/>
            <a:ext cx="5292080" cy="570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4.6.1 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高次插值的龙格现象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85B703-AAE8-6005-5C2C-70EE040643C0}"/>
              </a:ext>
            </a:extLst>
          </p:cNvPr>
          <p:cNvSpPr/>
          <p:nvPr/>
        </p:nvSpPr>
        <p:spPr>
          <a:xfrm>
            <a:off x="113996" y="5373216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400" b="0" baseline="30000" dirty="0">
                <a:solidFill>
                  <a:srgbClr val="FF0000"/>
                </a:solidFill>
                <a:latin typeface="+mn-ea"/>
                <a:ea typeface="+mn-ea"/>
              </a:rPr>
              <a:t>*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原因？</a:t>
            </a:r>
            <a:endParaRPr lang="en-US" altLang="zh-CN" sz="24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C7B12E-3143-235D-B4D9-AFB784E5138C}"/>
                  </a:ext>
                </a:extLst>
              </p:cNvPr>
              <p:cNvSpPr txBox="1"/>
              <p:nvPr/>
            </p:nvSpPr>
            <p:spPr>
              <a:xfrm>
                <a:off x="24031" y="2636912"/>
                <a:ext cx="440395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研究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的多项式插值问题：</a:t>
                </a:r>
                <a:endParaRPr lang="en-US" altLang="zh-CN" sz="22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algn="l"/>
                <a:r>
                  <a:rPr lang="zh-CN" altLang="en-US" sz="24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将区间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[-5,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5]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分成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等分，取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n+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等分点构造插值多项式</a:t>
                </a:r>
                <a:r>
                  <a:rPr lang="en-US" altLang="zh-CN" sz="24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400" b="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C7B12E-3143-235D-B4D9-AFB784E51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" y="2636912"/>
                <a:ext cx="4403953" cy="1200329"/>
              </a:xfrm>
              <a:prstGeom prst="rect">
                <a:avLst/>
              </a:prstGeom>
              <a:blipFill>
                <a:blip r:embed="rId6"/>
                <a:stretch>
                  <a:fillRect l="-2011" t="-3158" r="-1149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C9CFC6F-3275-F8A7-A266-8CF39C8BBD62}"/>
              </a:ext>
            </a:extLst>
          </p:cNvPr>
          <p:cNvSpPr txBox="1"/>
          <p:nvPr/>
        </p:nvSpPr>
        <p:spPr>
          <a:xfrm>
            <a:off x="3785956" y="6525344"/>
            <a:ext cx="5394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https://en.wikipedia.org/wiki/Runge's_phenomenon#Reason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44D69D-8ADA-6666-D208-1E6C8918D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877" y="5346262"/>
            <a:ext cx="2520280" cy="5880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673C29D-7748-9650-AC39-6FD6EFE54EE9}"/>
              </a:ext>
            </a:extLst>
          </p:cNvPr>
          <p:cNvSpPr txBox="1"/>
          <p:nvPr/>
        </p:nvSpPr>
        <p:spPr>
          <a:xfrm>
            <a:off x="1298746" y="5367253"/>
            <a:ext cx="1854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90A0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0A0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高阶导数 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45CE46-5B6D-28C9-3794-9B190E36CC2E}"/>
              </a:ext>
            </a:extLst>
          </p:cNvPr>
          <p:cNvSpPr txBox="1"/>
          <p:nvPr/>
        </p:nvSpPr>
        <p:spPr>
          <a:xfrm>
            <a:off x="-189196" y="5775647"/>
            <a:ext cx="4781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90A0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0A0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等距插值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8B4AF9-F563-EF2A-771C-A45E69BCA2DB}"/>
              </a:ext>
            </a:extLst>
          </p:cNvPr>
          <p:cNvSpPr txBox="1"/>
          <p:nvPr/>
        </p:nvSpPr>
        <p:spPr>
          <a:xfrm>
            <a:off x="1403648" y="6149192"/>
            <a:ext cx="4781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90A0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0A0B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节点数多，舍入误差累计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90A0B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16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7" grpId="0"/>
      <p:bldP spid="19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副标题 228354">
            <a:extLst>
              <a:ext uri="{FF2B5EF4-FFF2-40B4-BE49-F238E27FC236}">
                <a16:creationId xmlns:a16="http://schemas.microsoft.com/office/drawing/2014/main" id="{6CF97EC1-FD62-4CB9-92FB-C1B3D01B0C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6024" y="1196752"/>
            <a:ext cx="5004048" cy="4361864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为克服高次插值所造成的龙格现象：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可将区间分成若干个小区间</a:t>
            </a:r>
            <a:endParaRPr lang="en-US" altLang="zh-CN" sz="28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在每个小区间进行</a:t>
            </a:r>
            <a:r>
              <a:rPr lang="zh-CN" altLang="en-US" sz="28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线性插值</a:t>
            </a:r>
            <a:endParaRPr lang="en-US" altLang="zh-CN" sz="28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用连接相邻节点的折线逼近被插函数</a:t>
            </a:r>
            <a:endParaRPr lang="en-US" altLang="zh-CN" sz="28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这种把插值区间分段的方法就是</a:t>
            </a:r>
            <a:r>
              <a:rPr lang="zh-CN" altLang="en-US" sz="28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分段线性插值法</a:t>
            </a:r>
            <a:endParaRPr lang="zh-CN" altLang="en-US" sz="28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F4F689E-5810-4298-B850-D2BE976F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3974443"/>
              </p:ext>
            </p:extLst>
          </p:nvPr>
        </p:nvGraphicFramePr>
        <p:xfrm>
          <a:off x="5118720" y="1916832"/>
          <a:ext cx="3809256" cy="2353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40152" imgH="1828800" progId="Word.Picture.8">
                  <p:embed/>
                </p:oleObj>
              </mc:Choice>
              <mc:Fallback>
                <p:oleObj r:id="rId2" imgW="2740152" imgH="1828800" progId="Word.Picture.8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F4F689E-5810-4298-B850-D2BE976F18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720" y="1916832"/>
                        <a:ext cx="3809256" cy="2353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E5D65A80-8D92-DE48-B765-B8FDCD64E051}"/>
              </a:ext>
            </a:extLst>
          </p:cNvPr>
          <p:cNvSpPr txBox="1">
            <a:spLocks noChangeArrowheads="1"/>
          </p:cNvSpPr>
          <p:nvPr/>
        </p:nvSpPr>
        <p:spPr>
          <a:xfrm>
            <a:off x="2483619" y="352524"/>
            <a:ext cx="4176762" cy="484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200" b="0" dirty="0">
                <a:latin typeface="+mn-ea"/>
                <a:ea typeface="+mn-ea"/>
              </a:rPr>
              <a:t>4.6.2 </a:t>
            </a:r>
            <a:r>
              <a:rPr lang="zh-CN" altLang="en-US" sz="3200" b="0" dirty="0">
                <a:latin typeface="+mn-ea"/>
                <a:ea typeface="+mn-ea"/>
              </a:rPr>
              <a:t>分段线性插值</a:t>
            </a:r>
          </a:p>
        </p:txBody>
      </p:sp>
    </p:spTree>
    <p:extLst>
      <p:ext uri="{BB962C8B-B14F-4D97-AF65-F5344CB8AC3E}">
        <p14:creationId xmlns:p14="http://schemas.microsoft.com/office/powerpoint/2010/main" val="3654133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5" name="Rectangle 3">
            <a:extLst>
              <a:ext uri="{FF2B5EF4-FFF2-40B4-BE49-F238E27FC236}">
                <a16:creationId xmlns:a16="http://schemas.microsoft.com/office/drawing/2014/main" id="{CC69608C-B680-42A5-A0D6-81D772AF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60962"/>
            <a:ext cx="2733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q"/>
            </a:pPr>
            <a:r>
              <a:rPr lang="zh-CN" altLang="en-US" sz="2800" b="1" dirty="0">
                <a:solidFill>
                  <a:srgbClr val="990000"/>
                </a:solidFill>
              </a:rPr>
              <a:t> 分段低次插值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A400319-891C-C411-515E-75736684C048}"/>
              </a:ext>
            </a:extLst>
          </p:cNvPr>
          <p:cNvGrpSpPr/>
          <p:nvPr/>
        </p:nvGrpSpPr>
        <p:grpSpPr>
          <a:xfrm>
            <a:off x="419100" y="2200333"/>
            <a:ext cx="8426252" cy="3244891"/>
            <a:chOff x="226640" y="1620099"/>
            <a:chExt cx="8426252" cy="3244891"/>
          </a:xfrm>
        </p:grpSpPr>
        <p:sp>
          <p:nvSpPr>
            <p:cNvPr id="873476" name="Rectangle 4">
              <a:extLst>
                <a:ext uri="{FF2B5EF4-FFF2-40B4-BE49-F238E27FC236}">
                  <a16:creationId xmlns:a16="http://schemas.microsoft.com/office/drawing/2014/main" id="{2E8D9011-788D-4506-ADF2-F8372F592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40" y="1620099"/>
              <a:ext cx="76104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990000"/>
                  </a:solidFill>
                </a:rPr>
                <a:t>基本思想</a:t>
              </a:r>
              <a:r>
                <a:rPr lang="zh-CN" altLang="en-US" sz="2800" b="1" dirty="0">
                  <a:solidFill>
                    <a:srgbClr val="0000CC"/>
                  </a:solidFill>
                </a:rPr>
                <a:t>：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用分段低次多项式来代替</a:t>
              </a:r>
              <a:r>
                <a:rPr lang="zh-CN" altLang="en-US" sz="2600" b="1" dirty="0">
                  <a:solidFill>
                    <a:srgbClr val="FF0000"/>
                  </a:solidFill>
                  <a:ea typeface="楷体_GB2312" pitchFamily="49" charset="-122"/>
                </a:rPr>
                <a:t>单个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多项式</a:t>
              </a:r>
            </a:p>
          </p:txBody>
        </p:sp>
        <p:sp>
          <p:nvSpPr>
            <p:cNvPr id="873477" name="Rectangle 5">
              <a:extLst>
                <a:ext uri="{FF2B5EF4-FFF2-40B4-BE49-F238E27FC236}">
                  <a16:creationId xmlns:a16="http://schemas.microsoft.com/office/drawing/2014/main" id="{1120252D-7DE6-44EF-BEDA-340D8386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01" y="2175821"/>
              <a:ext cx="7827963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990000"/>
                  </a:solidFill>
                </a:rPr>
                <a:t>具体作法</a:t>
              </a:r>
              <a:r>
                <a:rPr lang="zh-CN" altLang="en-US" sz="2800" b="1" dirty="0">
                  <a:solidFill>
                    <a:srgbClr val="0000CC"/>
                  </a:solidFill>
                </a:rPr>
                <a:t>：</a:t>
              </a:r>
              <a:r>
                <a:rPr lang="zh-CN" altLang="en-US" sz="2600" b="1" dirty="0">
                  <a:solidFill>
                    <a:srgbClr val="0000CC"/>
                  </a:solidFill>
                </a:rPr>
                <a:t>(1) 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 把整个插值区间分割成多个小区间</a:t>
              </a:r>
              <a:r>
                <a:rPr lang="en-US" altLang="zh-CN" sz="2600" b="1" dirty="0">
                  <a:solidFill>
                    <a:srgbClr val="0000CC"/>
                  </a:solidFill>
                  <a:ea typeface="楷体_GB2312" pitchFamily="49" charset="-122"/>
                </a:rPr>
                <a:t>；</a:t>
              </a:r>
            </a:p>
          </p:txBody>
        </p:sp>
        <p:sp>
          <p:nvSpPr>
            <p:cNvPr id="873478" name="Rectangle 6">
              <a:extLst>
                <a:ext uri="{FF2B5EF4-FFF2-40B4-BE49-F238E27FC236}">
                  <a16:creationId xmlns:a16="http://schemas.microsoft.com/office/drawing/2014/main" id="{F3B32EAD-FB54-4EE8-8026-E5D01DB08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016" y="2710650"/>
              <a:ext cx="6042025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rgbClr val="0000CC"/>
                  </a:solidFill>
                </a:rPr>
                <a:t>(2) 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 在每个小区间上作低次插值多项式</a:t>
              </a:r>
              <a:r>
                <a:rPr lang="en-US" altLang="zh-CN" sz="2600" b="1" dirty="0">
                  <a:solidFill>
                    <a:srgbClr val="0000CC"/>
                  </a:solidFill>
                  <a:ea typeface="楷体_GB2312" pitchFamily="49" charset="-122"/>
                </a:rPr>
                <a:t>；</a:t>
              </a:r>
            </a:p>
          </p:txBody>
        </p:sp>
        <p:sp>
          <p:nvSpPr>
            <p:cNvPr id="873479" name="Rectangle 7">
              <a:extLst>
                <a:ext uri="{FF2B5EF4-FFF2-40B4-BE49-F238E27FC236}">
                  <a16:creationId xmlns:a16="http://schemas.microsoft.com/office/drawing/2014/main" id="{44C2A8ED-E837-4201-91B1-E1AB8434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92" y="3810070"/>
              <a:ext cx="830580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990000"/>
                  </a:solidFill>
                </a:rPr>
                <a:t>优点</a:t>
              </a:r>
              <a:r>
                <a:rPr lang="zh-CN" altLang="en-US" sz="2800" b="1" dirty="0">
                  <a:solidFill>
                    <a:srgbClr val="0000CC"/>
                  </a:solidFill>
                </a:rPr>
                <a:t>：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公式简单</a:t>
              </a:r>
              <a:r>
                <a:rPr lang="en-US" altLang="zh-CN" sz="2600" b="1" dirty="0">
                  <a:solidFill>
                    <a:srgbClr val="0000CC"/>
                  </a:solidFill>
                  <a:ea typeface="楷体_GB2312" pitchFamily="49" charset="-122"/>
                </a:rPr>
                <a:t>、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 运算量小</a:t>
              </a:r>
              <a:r>
                <a:rPr lang="en-US" altLang="zh-CN" sz="2600" b="1" dirty="0">
                  <a:solidFill>
                    <a:srgbClr val="0000CC"/>
                  </a:solidFill>
                  <a:ea typeface="楷体_GB2312" pitchFamily="49" charset="-122"/>
                </a:rPr>
                <a:t>、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稳定性好、收敛性 …</a:t>
              </a:r>
              <a:endParaRPr lang="en-US" altLang="zh-CN" sz="2600" b="1" dirty="0">
                <a:solidFill>
                  <a:srgbClr val="0000CC"/>
                </a:solidFill>
                <a:ea typeface="楷体_GB2312" pitchFamily="49" charset="-122"/>
              </a:endParaRPr>
            </a:p>
          </p:txBody>
        </p:sp>
        <p:sp>
          <p:nvSpPr>
            <p:cNvPr id="873480" name="Rectangle 8">
              <a:extLst>
                <a:ext uri="{FF2B5EF4-FFF2-40B4-BE49-F238E27FC236}">
                  <a16:creationId xmlns:a16="http://schemas.microsoft.com/office/drawing/2014/main" id="{86DFCADF-596F-4A99-B366-554BCC071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292" y="3212976"/>
              <a:ext cx="5740674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rgbClr val="0000CC"/>
                  </a:solidFill>
                </a:rPr>
                <a:t>(3) 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 将所有插值多项式</a:t>
              </a:r>
              <a:r>
                <a:rPr lang="zh-CN" altLang="en-US" sz="2600" b="1" dirty="0">
                  <a:solidFill>
                    <a:srgbClr val="FF0000"/>
                  </a:solidFill>
                  <a:ea typeface="楷体_GB2312" pitchFamily="49" charset="-122"/>
                </a:rPr>
                <a:t>拼成一个多项式</a:t>
              </a:r>
              <a:endParaRPr lang="en-US" altLang="zh-CN" sz="2600" b="1" dirty="0">
                <a:solidFill>
                  <a:srgbClr val="0000CC"/>
                </a:solidFill>
                <a:ea typeface="楷体_GB2312" pitchFamily="49" charset="-122"/>
              </a:endParaRPr>
            </a:p>
          </p:txBody>
        </p:sp>
        <p:sp>
          <p:nvSpPr>
            <p:cNvPr id="873481" name="Rectangle 9">
              <a:extLst>
                <a:ext uri="{FF2B5EF4-FFF2-40B4-BE49-F238E27FC236}">
                  <a16:creationId xmlns:a16="http://schemas.microsoft.com/office/drawing/2014/main" id="{0D3E059E-EB07-4953-823C-413335D8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92" y="4345877"/>
              <a:ext cx="80772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buClr>
                  <a:srgbClr val="FF3300"/>
                </a:buClr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990000"/>
                  </a:solidFill>
                </a:rPr>
                <a:t>缺点</a:t>
              </a:r>
              <a:r>
                <a:rPr lang="zh-CN" altLang="en-US" sz="2800" b="1" dirty="0">
                  <a:solidFill>
                    <a:srgbClr val="0000CC"/>
                  </a:solidFill>
                </a:rPr>
                <a:t>：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节点处的导数不连续，失去原函数的</a:t>
              </a:r>
              <a:r>
                <a:rPr lang="zh-CN" altLang="en-US" sz="2600" b="1" dirty="0">
                  <a:solidFill>
                    <a:srgbClr val="990000"/>
                  </a:solidFill>
                  <a:ea typeface="楷体_GB2312" pitchFamily="49" charset="-122"/>
                </a:rPr>
                <a:t>光滑性</a:t>
              </a:r>
              <a:r>
                <a:rPr lang="zh-CN" altLang="en-US" sz="2600" b="1" dirty="0">
                  <a:solidFill>
                    <a:srgbClr val="0000CC"/>
                  </a:solidFill>
                  <a:ea typeface="楷体_GB2312" pitchFamily="49" charset="-122"/>
                </a:rPr>
                <a:t>。</a:t>
              </a:r>
              <a:endParaRPr lang="en-US" altLang="zh-CN" sz="2600" b="1" dirty="0">
                <a:solidFill>
                  <a:srgbClr val="0000CC"/>
                </a:solidFill>
                <a:ea typeface="楷体_GB2312" pitchFamily="49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E3B76B4A-56E9-5901-E9B6-97D5E6C8C9AA}"/>
              </a:ext>
            </a:extLst>
          </p:cNvPr>
          <p:cNvSpPr txBox="1">
            <a:spLocks noChangeArrowheads="1"/>
          </p:cNvSpPr>
          <p:nvPr/>
        </p:nvSpPr>
        <p:spPr>
          <a:xfrm>
            <a:off x="2483619" y="352524"/>
            <a:ext cx="4176762" cy="484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200" b="0" dirty="0">
                <a:latin typeface="+mn-ea"/>
                <a:ea typeface="+mn-ea"/>
              </a:rPr>
              <a:t>4.6.2 </a:t>
            </a:r>
            <a:r>
              <a:rPr lang="zh-CN" altLang="en-US" sz="3200" b="0" dirty="0">
                <a:latin typeface="+mn-ea"/>
                <a:ea typeface="+mn-ea"/>
              </a:rPr>
              <a:t>分段线性插值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46746C-6BD9-61FE-0890-8C6555FAD410}"/>
              </a:ext>
            </a:extLst>
          </p:cNvPr>
          <p:cNvSpPr txBox="1"/>
          <p:nvPr/>
        </p:nvSpPr>
        <p:spPr>
          <a:xfrm>
            <a:off x="690563" y="934516"/>
            <a:ext cx="7534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分段线性插值法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实质上是分段低次插值</a:t>
            </a:r>
          </a:p>
        </p:txBody>
      </p:sp>
    </p:spTree>
    <p:extLst>
      <p:ext uri="{BB962C8B-B14F-4D97-AF65-F5344CB8AC3E}">
        <p14:creationId xmlns:p14="http://schemas.microsoft.com/office/powerpoint/2010/main" val="305827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8ADC75-51BA-4EDA-90A9-6138069115C8}"/>
              </a:ext>
            </a:extLst>
          </p:cNvPr>
          <p:cNvSpPr txBox="1"/>
          <p:nvPr/>
        </p:nvSpPr>
        <p:spPr>
          <a:xfrm>
            <a:off x="143508" y="1196752"/>
            <a:ext cx="88569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插值法是一种古老的数学方法，它来自生产实践。早在一千多年前，隋朝天文学家刘焯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zh-CN" sz="28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zhuō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就将</a:t>
            </a:r>
            <a:r>
              <a:rPr lang="zh-CN" altLang="en-US" sz="2800" b="0" u="sng" dirty="0">
                <a:solidFill>
                  <a:srgbClr val="0000FF"/>
                </a:solidFill>
                <a:latin typeface="+mn-ea"/>
                <a:ea typeface="+mn-ea"/>
              </a:rPr>
              <a:t>等距节点二次插值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应用于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天文计算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但插值理论在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17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世纪</a:t>
            </a:r>
            <a:r>
              <a:rPr lang="zh-CN" altLang="en-US" sz="2800" b="0" dirty="0">
                <a:solidFill>
                  <a:srgbClr val="FF0000"/>
                </a:solidFill>
                <a:latin typeface="+mn-ea"/>
                <a:ea typeface="+mn-ea"/>
              </a:rPr>
              <a:t>微积分产生后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才逐步发展，牛顿的等距节点插值公式及均差插值公式都是当时的重要成果。 </a:t>
            </a:r>
            <a:endParaRPr lang="en-US" altLang="zh-CN" sz="2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近半世纪，计算机的广泛使用和造船、航空、精密机械加工等实际问题的需要，使得插值法在理论上和实践上得到进一步的发展，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尤其是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20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世纪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40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年代后期发展起来的样条</a:t>
            </a:r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Spline</a:t>
            </a:r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插值，更获得了广泛应用，成为计算机图形学的基础。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91E9D0B-9814-43DE-AB4B-103F4D615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60648"/>
            <a:ext cx="396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插值法背景介绍</a:t>
            </a:r>
          </a:p>
        </p:txBody>
      </p:sp>
    </p:spTree>
    <p:extLst>
      <p:ext uri="{BB962C8B-B14F-4D97-AF65-F5344CB8AC3E}">
        <p14:creationId xmlns:p14="http://schemas.microsoft.com/office/powerpoint/2010/main" val="2211389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副标题 230402">
            <a:extLst>
              <a:ext uri="{FF2B5EF4-FFF2-40B4-BE49-F238E27FC236}">
                <a16:creationId xmlns:a16="http://schemas.microsoft.com/office/drawing/2014/main" id="{CB784FFC-6852-47AE-9246-A1D883F4986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757979"/>
            <a:ext cx="8892480" cy="789527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400" b="1" dirty="0">
                <a:latin typeface="+mn-ea"/>
              </a:rPr>
              <a:t>在每个小区间                                            内做连接插值点          与</a:t>
            </a:r>
            <a:r>
              <a:rPr lang="en-US" altLang="zh-CN" sz="2400" b="1" dirty="0">
                <a:latin typeface="+mn-ea"/>
              </a:rPr>
              <a:t>  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      </a:t>
            </a:r>
          </a:p>
          <a:p>
            <a:pPr algn="l">
              <a:lnSpc>
                <a:spcPct val="90000"/>
              </a:lnSpc>
            </a:pPr>
            <a:r>
              <a:rPr lang="en-US" altLang="zh-CN" sz="2400" b="1" dirty="0">
                <a:latin typeface="+mn-ea"/>
              </a:rPr>
              <a:t>                 </a:t>
            </a:r>
            <a:r>
              <a:rPr lang="zh-CN" altLang="en-US" sz="2400" b="1" dirty="0">
                <a:latin typeface="+mn-ea"/>
              </a:rPr>
              <a:t>的直线。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88DE9D2-A932-442A-B354-A2BF0B3E67DE}"/>
              </a:ext>
            </a:extLst>
          </p:cNvPr>
          <p:cNvSpPr txBox="1">
            <a:spLocks noChangeArrowheads="1"/>
          </p:cNvSpPr>
          <p:nvPr/>
        </p:nvSpPr>
        <p:spPr>
          <a:xfrm>
            <a:off x="2627263" y="57766"/>
            <a:ext cx="4176762" cy="484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800" b="0" dirty="0">
                <a:latin typeface="+mn-ea"/>
                <a:ea typeface="+mn-ea"/>
              </a:rPr>
              <a:t>4.6.2 </a:t>
            </a:r>
            <a:r>
              <a:rPr lang="zh-CN" altLang="en-US" sz="2800" b="0" dirty="0">
                <a:latin typeface="+mn-ea"/>
                <a:ea typeface="+mn-ea"/>
              </a:rPr>
              <a:t>分段线性插值公式 </a:t>
            </a:r>
          </a:p>
        </p:txBody>
      </p:sp>
      <p:sp>
        <p:nvSpPr>
          <p:cNvPr id="20" name="副标题 230402">
            <a:extLst>
              <a:ext uri="{FF2B5EF4-FFF2-40B4-BE49-F238E27FC236}">
                <a16:creationId xmlns:a16="http://schemas.microsoft.com/office/drawing/2014/main" id="{0DC8BAE1-33A9-8D43-AC62-812E63E33D2D}"/>
              </a:ext>
            </a:extLst>
          </p:cNvPr>
          <p:cNvSpPr txBox="1">
            <a:spLocks noChangeArrowheads="1"/>
          </p:cNvSpPr>
          <p:nvPr/>
        </p:nvSpPr>
        <p:spPr>
          <a:xfrm>
            <a:off x="37662" y="2002660"/>
            <a:ext cx="7414658" cy="418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zh-CN" altLang="en-US" sz="2400" b="1" dirty="0">
                <a:latin typeface="+mn-ea"/>
              </a:rPr>
              <a:t>函数</a:t>
            </a:r>
            <a:r>
              <a:rPr lang="en-US" altLang="zh-CN" sz="2400" b="1" dirty="0">
                <a:latin typeface="+mn-ea"/>
              </a:rPr>
              <a:t>        </a:t>
            </a:r>
            <a:r>
              <a:rPr lang="zh-CN" altLang="en-US" sz="2400" b="1" dirty="0">
                <a:latin typeface="+mn-ea"/>
              </a:rPr>
              <a:t>在区间</a:t>
            </a:r>
            <a:r>
              <a:rPr lang="en-US" altLang="zh-CN" sz="2400" b="1" dirty="0">
                <a:latin typeface="+mn-ea"/>
              </a:rPr>
              <a:t>                                        </a:t>
            </a:r>
            <a:r>
              <a:rPr lang="zh-CN" altLang="en-US" sz="2400" b="1" dirty="0">
                <a:latin typeface="+mn-ea"/>
              </a:rPr>
              <a:t>内的表达式为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3EDCA9-0132-2643-8681-91E02819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28" y="795644"/>
            <a:ext cx="3302000" cy="342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D772BC-D513-DD47-A561-F2D72255E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821044"/>
            <a:ext cx="787400" cy="292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E74411-99DB-F748-BF1A-1005211EB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226592"/>
            <a:ext cx="1257300" cy="33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A9398C-7F9B-CB47-ACFC-77999D7B2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1988840"/>
            <a:ext cx="3060700" cy="393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7E9726-68C1-C44E-AE11-6BC4DAAC9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59" y="2060848"/>
            <a:ext cx="647700" cy="292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BA9A9-DB39-564C-B34D-44283C444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6" y="2578552"/>
            <a:ext cx="8978900" cy="622300"/>
          </a:xfrm>
          <a:prstGeom prst="rect">
            <a:avLst/>
          </a:prstGeom>
        </p:spPr>
      </p:pic>
      <p:sp>
        <p:nvSpPr>
          <p:cNvPr id="26" name="副标题 230402">
            <a:extLst>
              <a:ext uri="{FF2B5EF4-FFF2-40B4-BE49-F238E27FC236}">
                <a16:creationId xmlns:a16="http://schemas.microsoft.com/office/drawing/2014/main" id="{E9B415F7-4FA1-D146-B436-9E4E59C53820}"/>
              </a:ext>
            </a:extLst>
          </p:cNvPr>
          <p:cNvSpPr txBox="1">
            <a:spLocks noChangeArrowheads="1"/>
          </p:cNvSpPr>
          <p:nvPr/>
        </p:nvSpPr>
        <p:spPr>
          <a:xfrm>
            <a:off x="67840" y="3598960"/>
            <a:ext cx="8099872" cy="418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zh-CN" altLang="en-US" sz="2400" b="1" dirty="0">
                <a:latin typeface="+mn-ea"/>
              </a:rPr>
              <a:t>函数</a:t>
            </a:r>
            <a:r>
              <a:rPr lang="en-US" altLang="zh-CN" sz="2400" b="1" dirty="0">
                <a:latin typeface="+mn-ea"/>
              </a:rPr>
              <a:t>        </a:t>
            </a:r>
            <a:r>
              <a:rPr lang="zh-CN" altLang="en-US" sz="2400" b="1" dirty="0">
                <a:latin typeface="+mn-ea"/>
              </a:rPr>
              <a:t>在区间</a:t>
            </a:r>
            <a:r>
              <a:rPr lang="en-US" altLang="zh-CN" sz="2400" b="1" dirty="0">
                <a:latin typeface="+mn-ea"/>
              </a:rPr>
              <a:t>                                                  </a:t>
            </a:r>
            <a:r>
              <a:rPr lang="zh-CN" altLang="en-US" sz="2400" b="1" dirty="0">
                <a:latin typeface="+mn-ea"/>
              </a:rPr>
              <a:t>内的表达式为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A5E3508-01A9-FD46-9991-32BE92E6C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37" y="3657148"/>
            <a:ext cx="647700" cy="292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F7F62B-2C13-994B-BAD5-DBD26B1AB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743" y="3635508"/>
            <a:ext cx="3856375" cy="313739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7310061E-B0BE-994D-94F0-FCA2501C2DAC}"/>
              </a:ext>
            </a:extLst>
          </p:cNvPr>
          <p:cNvSpPr/>
          <p:nvPr/>
        </p:nvSpPr>
        <p:spPr bwMode="auto">
          <a:xfrm>
            <a:off x="6228184" y="2578552"/>
            <a:ext cx="575841" cy="490408"/>
          </a:xfrm>
          <a:prstGeom prst="ellipse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E4854A-1D7B-3F47-B9AC-AD94C0FD1ABD}"/>
              </a:ext>
            </a:extLst>
          </p:cNvPr>
          <p:cNvSpPr/>
          <p:nvPr/>
        </p:nvSpPr>
        <p:spPr bwMode="auto">
          <a:xfrm>
            <a:off x="2941748" y="2420888"/>
            <a:ext cx="1270212" cy="899104"/>
          </a:xfrm>
          <a:prstGeom prst="ellipse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0474BA-04CB-DA4E-967C-7A070F132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6" y="4104146"/>
            <a:ext cx="8928100" cy="622300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32243653-9F01-0245-853D-7E89944D42FF}"/>
              </a:ext>
            </a:extLst>
          </p:cNvPr>
          <p:cNvSpPr/>
          <p:nvPr/>
        </p:nvSpPr>
        <p:spPr bwMode="auto">
          <a:xfrm>
            <a:off x="997531" y="3965744"/>
            <a:ext cx="1270212" cy="899104"/>
          </a:xfrm>
          <a:prstGeom prst="ellipse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B4841BD-1A44-1946-ACFF-15EFEC1EE374}"/>
              </a:ext>
            </a:extLst>
          </p:cNvPr>
          <p:cNvSpPr/>
          <p:nvPr/>
        </p:nvSpPr>
        <p:spPr bwMode="auto">
          <a:xfrm>
            <a:off x="4684916" y="4170092"/>
            <a:ext cx="575841" cy="490408"/>
          </a:xfrm>
          <a:prstGeom prst="ellipse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43E086-1B9A-FDE8-C136-9024AC84D801}"/>
              </a:ext>
            </a:extLst>
          </p:cNvPr>
          <p:cNvSpPr txBox="1"/>
          <p:nvPr/>
        </p:nvSpPr>
        <p:spPr>
          <a:xfrm>
            <a:off x="2289965" y="5195260"/>
            <a:ext cx="456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0" i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800" b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左侧和右侧区间的</a:t>
            </a:r>
            <a:r>
              <a:rPr kumimoji="1" lang="en-US" altLang="zh-CN" sz="2800" b="0" i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800" b="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b="0" i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0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不同</a:t>
            </a:r>
            <a:endParaRPr kumimoji="1" lang="en-US" altLang="zh-CN" sz="2800" b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2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1" grpId="0" animBg="1"/>
      <p:bldP spid="33" grpId="0" animBg="1"/>
      <p:bldP spid="35" grpId="0" animBg="1"/>
      <p:bldP spid="36" grpId="0" animBg="1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403" name="副标题 230402">
                <a:extLst>
                  <a:ext uri="{FF2B5EF4-FFF2-40B4-BE49-F238E27FC236}">
                    <a16:creationId xmlns:a16="http://schemas.microsoft.com/office/drawing/2014/main" id="{CB784FFC-6852-47AE-9246-A1D883F49861}"/>
                  </a:ext>
                </a:extLst>
              </p:cNvPr>
              <p:cNvSpPr>
                <a:spLocks noGrp="1" noChangeArrowheads="1"/>
              </p:cNvSpPr>
              <p:nvPr>
                <p:ph type="subTitle" idx="1"/>
              </p:nvPr>
            </p:nvSpPr>
            <p:spPr>
              <a:xfrm>
                <a:off x="89756" y="709369"/>
                <a:ext cx="8964488" cy="418228"/>
              </a:xfrm>
            </p:spPr>
            <p:txBody>
              <a:bodyPr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+mn-ea"/>
                  </a:rPr>
                  <a:t>将不同区间内的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拼接起来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+mn-ea"/>
                  </a:rPr>
                  <a:t>，在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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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+mn-ea"/>
                  </a:rPr>
                  <a:t>内的表达式可统一表示为：</a:t>
                </a:r>
              </a:p>
            </p:txBody>
          </p:sp>
        </mc:Choice>
        <mc:Fallback xmlns="">
          <p:sp>
            <p:nvSpPr>
              <p:cNvPr id="230403" name="副标题 230402">
                <a:extLst>
                  <a:ext uri="{FF2B5EF4-FFF2-40B4-BE49-F238E27FC236}">
                    <a16:creationId xmlns:a16="http://schemas.microsoft.com/office/drawing/2014/main" id="{CB784FFC-6852-47AE-9246-A1D883F498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9756" y="709369"/>
                <a:ext cx="8964488" cy="418228"/>
              </a:xfrm>
              <a:blipFill>
                <a:blip r:embed="rId3"/>
                <a:stretch>
                  <a:fillRect l="-1133" t="-20588" r="-4533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404" name="对象 230403">
                <a:extLst>
                  <a:ext uri="{FF2B5EF4-FFF2-40B4-BE49-F238E27FC236}">
                    <a16:creationId xmlns:a16="http://schemas.microsoft.com/office/drawing/2014/main" id="{98A430A7-CC18-4C82-BFC3-15B62C85072D}"/>
                  </a:ext>
                </a:extLst>
              </p:cNvPr>
              <p:cNvSpPr txBox="1"/>
              <p:nvPr/>
            </p:nvSpPr>
            <p:spPr bwMode="auto">
              <a:xfrm>
                <a:off x="2339926" y="1127597"/>
                <a:ext cx="4464149" cy="847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mr>
                      </m:m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0404" name="对象 230403">
                <a:extLst>
                  <a:ext uri="{FF2B5EF4-FFF2-40B4-BE49-F238E27FC236}">
                    <a16:creationId xmlns:a16="http://schemas.microsoft.com/office/drawing/2014/main" id="{98A430A7-CC18-4C82-BFC3-15B62C850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26" y="1127597"/>
                <a:ext cx="4464149" cy="847105"/>
              </a:xfrm>
              <a:prstGeom prst="rect">
                <a:avLst/>
              </a:prstGeom>
              <a:blipFill>
                <a:blip r:embed="rId4"/>
                <a:stretch>
                  <a:fillRect t="-111765" b="-180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405" name="矩形 230404">
            <a:extLst>
              <a:ext uri="{FF2B5EF4-FFF2-40B4-BE49-F238E27FC236}">
                <a16:creationId xmlns:a16="http://schemas.microsoft.com/office/drawing/2014/main" id="{99C725EA-4F43-437A-BAC7-DBF782A1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2730697"/>
            <a:ext cx="14763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其中，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406" name="对象 230405">
                <a:extLst>
                  <a:ext uri="{FF2B5EF4-FFF2-40B4-BE49-F238E27FC236}">
                    <a16:creationId xmlns:a16="http://schemas.microsoft.com/office/drawing/2014/main" id="{87286672-7CF6-4D61-B178-A00F5AC0E1B4}"/>
                  </a:ext>
                </a:extLst>
              </p:cNvPr>
              <p:cNvSpPr txBox="1"/>
              <p:nvPr/>
            </p:nvSpPr>
            <p:spPr bwMode="auto">
              <a:xfrm>
                <a:off x="2314794" y="2082824"/>
                <a:ext cx="5045750" cy="1709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&amp;0,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∉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20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0406" name="对象 230405">
                <a:extLst>
                  <a:ext uri="{FF2B5EF4-FFF2-40B4-BE49-F238E27FC236}">
                    <a16:creationId xmlns:a16="http://schemas.microsoft.com/office/drawing/2014/main" id="{87286672-7CF6-4D61-B178-A00F5AC0E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4794" y="2082824"/>
                <a:ext cx="5045750" cy="1709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407" name="矩形 230406">
            <a:extLst>
              <a:ext uri="{FF2B5EF4-FFF2-40B4-BE49-F238E27FC236}">
                <a16:creationId xmlns:a16="http://schemas.microsoft.com/office/drawing/2014/main" id="{9EA87475-637F-4CB3-86C6-1347BFF9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15" y="3930744"/>
            <a:ext cx="227831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显然，基函数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408" name="对象 230407">
                <a:extLst>
                  <a:ext uri="{FF2B5EF4-FFF2-40B4-BE49-F238E27FC236}">
                    <a16:creationId xmlns:a16="http://schemas.microsoft.com/office/drawing/2014/main" id="{ABB1E401-BCC4-411B-9F3C-B4B87CEC00EF}"/>
                  </a:ext>
                </a:extLst>
              </p:cNvPr>
              <p:cNvSpPr txBox="1"/>
              <p:nvPr/>
            </p:nvSpPr>
            <p:spPr bwMode="auto">
              <a:xfrm>
                <a:off x="2288797" y="3905783"/>
                <a:ext cx="700088" cy="429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0408" name="对象 230407">
                <a:extLst>
                  <a:ext uri="{FF2B5EF4-FFF2-40B4-BE49-F238E27FC236}">
                    <a16:creationId xmlns:a16="http://schemas.microsoft.com/office/drawing/2014/main" id="{ABB1E401-BCC4-411B-9F3C-B4B87CEC0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8797" y="3905783"/>
                <a:ext cx="700088" cy="429125"/>
              </a:xfrm>
              <a:prstGeom prst="rect">
                <a:avLst/>
              </a:prstGeom>
              <a:blipFill>
                <a:blip r:embed="rId6"/>
                <a:stretch>
                  <a:fillRect r="-3571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409" name="矩形 230408">
            <a:extLst>
              <a:ext uri="{FF2B5EF4-FFF2-40B4-BE49-F238E27FC236}">
                <a16:creationId xmlns:a16="http://schemas.microsoft.com/office/drawing/2014/main" id="{398B1C54-28CF-499E-ADFF-55A73E45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501" y="3861048"/>
            <a:ext cx="6299499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120000"/>
              </a:lnSpc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是分段线性连续函数，且只在</a:t>
            </a: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附近不为零。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411" name="矩形 230410">
                <a:extLst>
                  <a:ext uri="{FF2B5EF4-FFF2-40B4-BE49-F238E27FC236}">
                    <a16:creationId xmlns:a16="http://schemas.microsoft.com/office/drawing/2014/main" id="{AA588790-38AF-44AB-AE72-CC647C93C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18" y="4797152"/>
                <a:ext cx="5975082" cy="576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称</a:t>
                </a:r>
                <a:r>
                  <a:rPr lang="en-US" altLang="zh-CN" sz="2800" b="1" i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sz="2800" b="0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</a:t>
                </a:r>
                <a:r>
                  <a:rPr lang="en-US" altLang="zh-CN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为</a:t>
                </a:r>
                <a:r>
                  <a:rPr lang="en-US" altLang="zh-CN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(</a:t>
                </a:r>
                <a:r>
                  <a:rPr lang="en-US" altLang="zh-CN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)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分段线性插值函数</a:t>
                </a:r>
                <a:r>
                  <a:rPr lang="zh-CN" altLang="en-US" sz="36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30411" name="矩形 230410">
                <a:extLst>
                  <a:ext uri="{FF2B5EF4-FFF2-40B4-BE49-F238E27FC236}">
                    <a16:creationId xmlns:a16="http://schemas.microsoft.com/office/drawing/2014/main" id="{AA588790-38AF-44AB-AE72-CC647C93C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118" y="4797152"/>
                <a:ext cx="5975082" cy="576262"/>
              </a:xfrm>
              <a:prstGeom prst="rect">
                <a:avLst/>
              </a:prstGeom>
              <a:blipFill>
                <a:blip r:embed="rId7"/>
                <a:stretch>
                  <a:fillRect l="-2123" t="-28261" r="-1274" b="-391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F88DE9D2-A932-442A-B354-A2BF0B3E67DE}"/>
              </a:ext>
            </a:extLst>
          </p:cNvPr>
          <p:cNvSpPr txBox="1">
            <a:spLocks noChangeArrowheads="1"/>
          </p:cNvSpPr>
          <p:nvPr/>
        </p:nvSpPr>
        <p:spPr>
          <a:xfrm>
            <a:off x="2483619" y="57766"/>
            <a:ext cx="4176762" cy="484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800" b="0" dirty="0">
                <a:latin typeface="+mn-ea"/>
                <a:ea typeface="+mn-ea"/>
              </a:rPr>
              <a:t>4.6.2 </a:t>
            </a:r>
            <a:r>
              <a:rPr lang="zh-CN" altLang="en-US" sz="2800" b="0" dirty="0">
                <a:latin typeface="+mn-ea"/>
                <a:ea typeface="+mn-ea"/>
              </a:rPr>
              <a:t>分段线性插值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18C869-81CC-A834-E00A-6B08C27FE1C8}"/>
              </a:ext>
            </a:extLst>
          </p:cNvPr>
          <p:cNvSpPr txBox="1"/>
          <p:nvPr/>
        </p:nvSpPr>
        <p:spPr>
          <a:xfrm>
            <a:off x="6671922" y="2231987"/>
            <a:ext cx="13564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在</a:t>
            </a:r>
            <a:r>
              <a:rPr kumimoji="1" lang="en-US" altLang="zh-CN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的左侧</a:t>
            </a:r>
            <a:endParaRPr kumimoji="1" lang="en-US" altLang="zh-CN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l"/>
            <a:endParaRPr kumimoji="1" lang="en-US" altLang="zh-CN" b="0" i="1" dirty="0">
              <a:solidFill>
                <a:srgbClr val="0000FF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CN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在</a:t>
            </a:r>
            <a:r>
              <a:rPr kumimoji="1" lang="en-US" altLang="zh-CN" b="0" i="1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的右侧</a:t>
            </a:r>
            <a:endParaRPr kumimoji="1" lang="en-US" altLang="zh-CN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l"/>
            <a:endParaRPr kumimoji="1" lang="en-US" altLang="zh-CN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l"/>
            <a:r>
              <a:rPr kumimoji="1"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离太远</a:t>
            </a:r>
            <a:endParaRPr kumimoji="1" lang="en-US" altLang="zh-CN" b="0" dirty="0">
              <a:solidFill>
                <a:srgbClr val="0000FF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14C614-FC03-10D4-06C7-72C88DAA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922" y="4321098"/>
            <a:ext cx="1779493" cy="42602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120000"/>
              </a:lnSpc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局部非零性</a:t>
            </a:r>
          </a:p>
        </p:txBody>
      </p:sp>
    </p:spTree>
    <p:extLst>
      <p:ext uri="{BB962C8B-B14F-4D97-AF65-F5344CB8AC3E}">
        <p14:creationId xmlns:p14="http://schemas.microsoft.com/office/powerpoint/2010/main" val="1813254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AD48C21-12C1-4D5F-B233-C055DB19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48" y="3267340"/>
            <a:ext cx="4536504" cy="3415700"/>
          </a:xfrm>
          <a:prstGeom prst="rect">
            <a:avLst/>
          </a:prstGeom>
        </p:spPr>
      </p:pic>
      <p:sp>
        <p:nvSpPr>
          <p:cNvPr id="2" name="副标题 231426">
            <a:extLst>
              <a:ext uri="{FF2B5EF4-FFF2-40B4-BE49-F238E27FC236}">
                <a16:creationId xmlns:a16="http://schemas.microsoft.com/office/drawing/2014/main" id="{53F1B27D-59F3-846C-026A-CAADAFC819B8}"/>
              </a:ext>
            </a:extLst>
          </p:cNvPr>
          <p:cNvSpPr txBox="1">
            <a:spLocks/>
          </p:cNvSpPr>
          <p:nvPr/>
        </p:nvSpPr>
        <p:spPr>
          <a:xfrm>
            <a:off x="179512" y="116632"/>
            <a:ext cx="8712968" cy="47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由线性插值的余项估计式知，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的误差估计式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066EB8-448B-F8E6-38C1-2B0BA76A9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003" y="1520167"/>
            <a:ext cx="2567489" cy="47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其中，</a:t>
            </a:r>
            <a:endParaRPr lang="en-US" altLang="zh-CN" sz="2400" baseline="-25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DB045A-8FDE-88C5-FABC-CAD546CB037B}"/>
              </a:ext>
            </a:extLst>
          </p:cNvPr>
          <p:cNvSpPr/>
          <p:nvPr/>
        </p:nvSpPr>
        <p:spPr>
          <a:xfrm>
            <a:off x="4572000" y="1146230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参见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PPT</a:t>
            </a:r>
            <a:r>
              <a:rPr lang="zh-CN" altLang="en-US" sz="16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第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21</a:t>
            </a:r>
            <a:r>
              <a:rPr lang="zh-CN" altLang="en-US" sz="16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99A444-018D-A468-45A3-B57A5FA6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53" y="549052"/>
            <a:ext cx="3657600" cy="647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75BA7C-3B73-5FA4-2E0B-C7BA9348A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496" y="1565548"/>
            <a:ext cx="4953000" cy="495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E202CC8-6DDE-5E13-1087-57D411ED2093}"/>
              </a:ext>
            </a:extLst>
          </p:cNvPr>
          <p:cNvSpPr txBox="1"/>
          <p:nvPr/>
        </p:nvSpPr>
        <p:spPr>
          <a:xfrm>
            <a:off x="2203474" y="2436343"/>
            <a:ext cx="495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可以加密插值结点，缩小插值区间，使</a:t>
            </a:r>
            <a:r>
              <a:rPr lang="zh-CN" altLang="en-US" sz="2400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sz="2400" b="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减小，从而减小插值误差</a:t>
            </a:r>
          </a:p>
        </p:txBody>
      </p:sp>
    </p:spTree>
    <p:extLst>
      <p:ext uri="{BB962C8B-B14F-4D97-AF65-F5344CB8AC3E}">
        <p14:creationId xmlns:p14="http://schemas.microsoft.com/office/powerpoint/2010/main" val="109867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D207C7-3FC8-4831-BE1C-81FE056BB0C3}"/>
              </a:ext>
            </a:extLst>
          </p:cNvPr>
          <p:cNvSpPr txBox="1"/>
          <p:nvPr/>
        </p:nvSpPr>
        <p:spPr>
          <a:xfrm>
            <a:off x="179512" y="116633"/>
            <a:ext cx="11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4.8</a:t>
            </a:r>
            <a:endParaRPr lang="zh-CN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3C9A5C9-3540-4B7C-A072-EA7F02142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6153"/>
            <a:ext cx="7650715" cy="35734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98822DF-20FA-4364-843A-872D2CE5DF79}"/>
              </a:ext>
            </a:extLst>
          </p:cNvPr>
          <p:cNvSpPr txBox="1"/>
          <p:nvPr/>
        </p:nvSpPr>
        <p:spPr>
          <a:xfrm>
            <a:off x="5356016" y="4941168"/>
            <a:ext cx="3608472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可见，对于光滑性要求不高的插值问题，分段线性插值的效果非常好！计算也简单！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0D3831-C206-2A41-8BE9-5A937115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97" y="0"/>
            <a:ext cx="901700" cy="20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227D99-BACB-CE42-937B-6AAF94DD8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67" y="3516864"/>
            <a:ext cx="901700" cy="20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514946-228B-B557-073C-BC3D89825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57" y="2190750"/>
            <a:ext cx="4864100" cy="15897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56DEB2-FD43-72BC-02EB-8915EFBE3742}"/>
              </a:ext>
            </a:extLst>
          </p:cNvPr>
          <p:cNvSpPr txBox="1"/>
          <p:nvPr/>
        </p:nvSpPr>
        <p:spPr>
          <a:xfrm>
            <a:off x="113536" y="2371177"/>
            <a:ext cx="457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解：在每个分段区间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[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]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上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3CA0F1-D3D0-8E2C-B242-E3C105075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415" y="2300688"/>
            <a:ext cx="4330700" cy="698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121281-7C2D-44B3-D22F-3BDBE970CA31}"/>
              </a:ext>
            </a:extLst>
          </p:cNvPr>
          <p:cNvSpPr txBox="1"/>
          <p:nvPr/>
        </p:nvSpPr>
        <p:spPr>
          <a:xfrm>
            <a:off x="735980" y="2935602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又由于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所以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EF096B-D2D3-AF6F-4E98-5F6DEDD90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04" y="3033127"/>
            <a:ext cx="4000500" cy="330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473E66-9D69-4CBB-A5AC-0CAF7FF6A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0534"/>
            <a:ext cx="5105762" cy="28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66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副标题 232450">
            <a:extLst>
              <a:ext uri="{FF2B5EF4-FFF2-40B4-BE49-F238E27FC236}">
                <a16:creationId xmlns:a16="http://schemas.microsoft.com/office/drawing/2014/main" id="{853D8357-CFB6-4B59-A725-D6A65A010B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6986" y="166477"/>
            <a:ext cx="8316416" cy="378865"/>
          </a:xfrm>
        </p:spPr>
        <p:txBody>
          <a:bodyPr>
            <a:noAutofit/>
          </a:bodyPr>
          <a:lstStyle/>
          <a:p>
            <a:pPr algn="l"/>
            <a:r>
              <a:rPr lang="zh-CN" altLang="en-US" sz="2800" b="1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例</a:t>
            </a:r>
            <a:r>
              <a:rPr lang="en-US" altLang="zh-CN" sz="2800" b="1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4.9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已知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个节点上的函数值如下表：</a:t>
            </a:r>
          </a:p>
        </p:txBody>
      </p:sp>
      <p:sp>
        <p:nvSpPr>
          <p:cNvPr id="232474" name="矩形 232473">
            <a:extLst>
              <a:ext uri="{FF2B5EF4-FFF2-40B4-BE49-F238E27FC236}">
                <a16:creationId xmlns:a16="http://schemas.microsoft.com/office/drawing/2014/main" id="{45B44F5B-D114-43F7-81F5-C6EA1CFD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27" y="1988840"/>
            <a:ext cx="8794675" cy="53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求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在区间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</a:t>
            </a:r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30,</a:t>
            </a:r>
            <a:r>
              <a:rPr lang="zh-CN" altLang="en-US" sz="2800" b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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上的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分段连续线性插值函数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en-US" altLang="zh-CN" sz="28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32475" name="矩形 232474">
            <a:extLst>
              <a:ext uri="{FF2B5EF4-FFF2-40B4-BE49-F238E27FC236}">
                <a16:creationId xmlns:a16="http://schemas.microsoft.com/office/drawing/2014/main" id="{D6103A74-7632-4882-BB38-A8D7034A6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36" y="2701841"/>
            <a:ext cx="8926016" cy="89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解：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将插值区间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30,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90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分成三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个连续的小区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间：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30,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45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, 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45,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60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, 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60,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90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，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则</a:t>
            </a:r>
            <a:r>
              <a:rPr lang="en-US" altLang="zh-CN" sz="24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在三个区间上的线性插值分别为：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476" name="对象 232475">
                <a:extLst>
                  <a:ext uri="{FF2B5EF4-FFF2-40B4-BE49-F238E27FC236}">
                    <a16:creationId xmlns:a16="http://schemas.microsoft.com/office/drawing/2014/main" id="{9E81FB77-039A-4802-BE99-0E752A890906}"/>
                  </a:ext>
                </a:extLst>
              </p:cNvPr>
              <p:cNvSpPr txBox="1"/>
              <p:nvPr/>
            </p:nvSpPr>
            <p:spPr bwMode="auto">
              <a:xfrm>
                <a:off x="539750" y="3538061"/>
                <a:ext cx="7848600" cy="1008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32476" name="对象 232475">
                <a:extLst>
                  <a:ext uri="{FF2B5EF4-FFF2-40B4-BE49-F238E27FC236}">
                    <a16:creationId xmlns:a16="http://schemas.microsoft.com/office/drawing/2014/main" id="{9E81FB77-039A-4802-BE99-0E752A890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3538061"/>
                <a:ext cx="7848600" cy="1008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77" name="对象 232476">
                <a:extLst>
                  <a:ext uri="{FF2B5EF4-FFF2-40B4-BE49-F238E27FC236}">
                    <a16:creationId xmlns:a16="http://schemas.microsoft.com/office/drawing/2014/main" id="{254D0AF1-1F04-4D64-8E3E-3ABB2364B89E}"/>
                  </a:ext>
                </a:extLst>
              </p:cNvPr>
              <p:cNvSpPr txBox="1"/>
              <p:nvPr/>
            </p:nvSpPr>
            <p:spPr bwMode="auto">
              <a:xfrm>
                <a:off x="615950" y="4521518"/>
                <a:ext cx="7848600" cy="1008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32477" name="对象 232476">
                <a:extLst>
                  <a:ext uri="{FF2B5EF4-FFF2-40B4-BE49-F238E27FC236}">
                    <a16:creationId xmlns:a16="http://schemas.microsoft.com/office/drawing/2014/main" id="{254D0AF1-1F04-4D64-8E3E-3ABB2364B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950" y="4521518"/>
                <a:ext cx="7848600" cy="1008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78" name="对象 232477">
                <a:extLst>
                  <a:ext uri="{FF2B5EF4-FFF2-40B4-BE49-F238E27FC236}">
                    <a16:creationId xmlns:a16="http://schemas.microsoft.com/office/drawing/2014/main" id="{FCF28EBC-93AD-4F67-8CBD-EC43BD687742}"/>
                  </a:ext>
                </a:extLst>
              </p:cNvPr>
              <p:cNvSpPr txBox="1"/>
              <p:nvPr/>
            </p:nvSpPr>
            <p:spPr bwMode="auto">
              <a:xfrm>
                <a:off x="571500" y="5413459"/>
                <a:ext cx="8001000" cy="981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2−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32478" name="对象 232477">
                <a:extLst>
                  <a:ext uri="{FF2B5EF4-FFF2-40B4-BE49-F238E27FC236}">
                    <a16:creationId xmlns:a16="http://schemas.microsoft.com/office/drawing/2014/main" id="{FCF28EBC-93AD-4F67-8CBD-EC43BD687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" y="5413459"/>
                <a:ext cx="8001000" cy="981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F001B25-4BDA-B3F8-9C93-8B39FF7D5A76}"/>
              </a:ext>
            </a:extLst>
          </p:cNvPr>
          <p:cNvGrpSpPr/>
          <p:nvPr/>
        </p:nvGrpSpPr>
        <p:grpSpPr>
          <a:xfrm>
            <a:off x="2709019" y="635787"/>
            <a:ext cx="3725962" cy="1353053"/>
            <a:chOff x="2862262" y="563779"/>
            <a:chExt cx="3725962" cy="135305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2452" name="表格 232451">
                  <a:extLst>
                    <a:ext uri="{FF2B5EF4-FFF2-40B4-BE49-F238E27FC236}">
                      <a16:creationId xmlns:a16="http://schemas.microsoft.com/office/drawing/2014/main" id="{429FAEA9-0494-480F-A9AF-C762CCC0287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69558522"/>
                    </p:ext>
                  </p:extLst>
                </p:nvPr>
              </p:nvGraphicFramePr>
              <p:xfrm>
                <a:off x="2862262" y="563779"/>
                <a:ext cx="3725962" cy="1322255"/>
              </p:xfrm>
              <a:graphic>
                <a:graphicData uri="http://schemas.openxmlformats.org/drawingml/2006/table">
                  <a:tbl>
                    <a:tblPr/>
                    <a:tblGrid>
                      <a:gridCol w="91765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792088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576064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792088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648072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</a:tblGrid>
                    <a:tr h="547622"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i="1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x</a:t>
                            </a:r>
                            <a:r>
                              <a:rPr lang="en-US" altLang="zh-CN" sz="3000" baseline="-25000" dirty="0">
                                <a:latin typeface="黑体" pitchFamily="2" charset="-122"/>
                                <a:ea typeface="黑体" pitchFamily="2" charset="-122"/>
                              </a:rPr>
                              <a:t>i</a:t>
                            </a:r>
                            <a:endParaRPr lang="zh-CN" altLang="en-US" sz="3000" baseline="-25000" dirty="0">
                              <a:latin typeface="黑体" pitchFamily="2" charset="-122"/>
                              <a:ea typeface="黑体" pitchFamily="2" charset="-122"/>
                            </a:endParaRPr>
                          </a:p>
                        </a:txBody>
                        <a:tcPr marT="48320" marB="48320" anchor="ctr">
                          <a:lnL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30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45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60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90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768415"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b="0" i="1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f</a:t>
                            </a:r>
                            <a:r>
                              <a:rPr lang="en-US" altLang="zh-CN" sz="3000" b="0" i="0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en-US" altLang="zh-CN" sz="3000" b="0" i="1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x</a:t>
                            </a:r>
                            <a:r>
                              <a:rPr lang="en-US" altLang="zh-CN" sz="3000" b="0" i="1" u="none" kern="1200" baseline="-250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i</a:t>
                            </a:r>
                            <a:r>
                              <a:rPr lang="en-US" altLang="zh-CN" sz="3000" b="0" i="0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CN" altLang="en-US" sz="3000" b="0" i="0" u="non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32452" name="表格 232451">
                  <a:extLst>
                    <a:ext uri="{FF2B5EF4-FFF2-40B4-BE49-F238E27FC236}">
                      <a16:creationId xmlns:a16="http://schemas.microsoft.com/office/drawing/2014/main" id="{429FAEA9-0494-480F-A9AF-C762CCC0287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69558522"/>
                    </p:ext>
                  </p:extLst>
                </p:nvPr>
              </p:nvGraphicFramePr>
              <p:xfrm>
                <a:off x="2862262" y="563779"/>
                <a:ext cx="3725962" cy="1322255"/>
              </p:xfrm>
              <a:graphic>
                <a:graphicData uri="http://schemas.openxmlformats.org/drawingml/2006/table">
                  <a:tbl>
                    <a:tblPr/>
                    <a:tblGrid>
                      <a:gridCol w="91765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792088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576064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792088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648072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</a:tblGrid>
                    <a:tr h="547622"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i="1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x</a:t>
                            </a:r>
                            <a:r>
                              <a:rPr lang="en-US" altLang="zh-CN" sz="3000" baseline="-25000" dirty="0">
                                <a:latin typeface="黑体" pitchFamily="2" charset="-122"/>
                                <a:ea typeface="黑体" pitchFamily="2" charset="-122"/>
                              </a:rPr>
                              <a:t>i</a:t>
                            </a:r>
                            <a:endParaRPr lang="zh-CN" altLang="en-US" sz="3000" baseline="-25000" dirty="0">
                              <a:latin typeface="黑体" pitchFamily="2" charset="-122"/>
                              <a:ea typeface="黑体" pitchFamily="2" charset="-122"/>
                            </a:endParaRPr>
                          </a:p>
                        </a:txBody>
                        <a:tcPr marT="48320" marB="48320" anchor="ctr">
                          <a:lnL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30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45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60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90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768415"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b="0" i="1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f</a:t>
                            </a:r>
                            <a:r>
                              <a:rPr lang="en-US" altLang="zh-CN" sz="3000" b="0" i="0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en-US" altLang="zh-CN" sz="3000" b="0" i="1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x</a:t>
                            </a:r>
                            <a:r>
                              <a:rPr lang="en-US" altLang="zh-CN" sz="3000" b="0" i="1" u="none" kern="1200" baseline="-250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i</a:t>
                            </a:r>
                            <a:r>
                              <a:rPr lang="en-US" altLang="zh-CN" sz="3000" b="0" i="0" u="none" kern="1200" baseline="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CN" altLang="en-US" sz="3000" b="0" i="0" u="non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342900" lvl="0" indent="-342900" algn="l" defTabSz="91440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har char="•"/>
                              <a:defRPr sz="2800" b="0" i="0" u="none" kern="1200" baseline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ea typeface="宋体" panose="02010600030101010101" pitchFamily="2" charset="-122"/>
                              </a:defRPr>
                            </a:lvl1pPr>
                            <a:lvl2pPr marL="742950" lvl="1" indent="-285750">
                              <a:defRPr sz="2400" kern="1200"/>
                            </a:lvl2pPr>
                            <a:lvl3pPr marL="1143000" lvl="2" indent="-228600">
                              <a:defRPr sz="2000" kern="1200"/>
                            </a:lvl3pPr>
                            <a:lvl4pPr marL="1600200" lvl="3" indent="-228600">
                              <a:defRPr sz="1800" kern="1200"/>
                            </a:lvl4pPr>
                            <a:lvl5pPr marL="2057400" lvl="4" indent="-228600">
                              <a:defRPr sz="1800" kern="1200"/>
                            </a:lvl5pPr>
                          </a:lstStyle>
                          <a:p>
                            <a:pPr marL="0" lvl="0" indent="0" algn="ctr">
                              <a:buNone/>
                            </a:pPr>
                            <a:r>
                              <a:rPr lang="en-US" altLang="zh-CN" sz="3000" dirty="0">
                                <a:latin typeface="Times New Roman" panose="02020603050405020304" pitchFamily="18" charset="0"/>
                                <a:ea typeface="黑体" pitchFamily="2" charset="-122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3000" dirty="0">
                              <a:latin typeface="Times New Roman" panose="02020603050405020304" pitchFamily="18" charset="0"/>
                              <a:ea typeface="黑体" pitchFamily="2" charset="-122"/>
                              <a:cs typeface="Times New Roman" panose="02020603050405020304" pitchFamily="18" charset="0"/>
                            </a:endParaRPr>
                          </a:p>
                        </a:txBody>
                        <a:tcPr marT="48320" marB="48320" anchor="ctr">
                          <a:lnL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L>
                          <a:lnR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R>
                          <a:lnT w="12700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T>
                          <a:lnB w="28575" cap="flat" cmpd="sng">
                            <a:solidFill>
                              <a:schemeClr val="tx1"/>
                            </a:solidFill>
                            <a:prstDash val="solid"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472" name="对象 232471">
                  <a:extLst>
                    <a:ext uri="{FF2B5EF4-FFF2-40B4-BE49-F238E27FC236}">
                      <a16:creationId xmlns:a16="http://schemas.microsoft.com/office/drawing/2014/main" id="{B686464D-DF4A-437C-82D0-F9A7F5E69642}"/>
                    </a:ext>
                  </a:extLst>
                </p:cNvPr>
                <p:cNvSpPr txBox="1"/>
                <p:nvPr/>
              </p:nvSpPr>
              <p:spPr bwMode="auto">
                <a:xfrm>
                  <a:off x="4613483" y="1181301"/>
                  <a:ext cx="450850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2472" name="对象 232471">
                  <a:extLst>
                    <a:ext uri="{FF2B5EF4-FFF2-40B4-BE49-F238E27FC236}">
                      <a16:creationId xmlns:a16="http://schemas.microsoft.com/office/drawing/2014/main" id="{B686464D-DF4A-437C-82D0-F9A7F5E69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13483" y="1181301"/>
                  <a:ext cx="450850" cy="7048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473" name="对象 232472">
                  <a:extLst>
                    <a:ext uri="{FF2B5EF4-FFF2-40B4-BE49-F238E27FC236}">
                      <a16:creationId xmlns:a16="http://schemas.microsoft.com/office/drawing/2014/main" id="{22DF5BB5-55A8-4CCF-AB00-596AC1685C5E}"/>
                    </a:ext>
                  </a:extLst>
                </p:cNvPr>
                <p:cNvSpPr txBox="1"/>
                <p:nvPr/>
              </p:nvSpPr>
              <p:spPr bwMode="auto">
                <a:xfrm>
                  <a:off x="5284240" y="1168442"/>
                  <a:ext cx="430212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2473" name="对象 232472">
                  <a:extLst>
                    <a:ext uri="{FF2B5EF4-FFF2-40B4-BE49-F238E27FC236}">
                      <a16:creationId xmlns:a16="http://schemas.microsoft.com/office/drawing/2014/main" id="{22DF5BB5-55A8-4CCF-AB00-596AC1685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84240" y="1168442"/>
                  <a:ext cx="430212" cy="704850"/>
                </a:xfrm>
                <a:prstGeom prst="rect">
                  <a:avLst/>
                </a:prstGeom>
                <a:blipFill>
                  <a:blip r:embed="rId8"/>
                  <a:stretch>
                    <a:fillRect r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对象 232471">
                  <a:extLst>
                    <a:ext uri="{FF2B5EF4-FFF2-40B4-BE49-F238E27FC236}">
                      <a16:creationId xmlns:a16="http://schemas.microsoft.com/office/drawing/2014/main" id="{FAE03178-C20A-44F9-8CC5-037AACC5CE8E}"/>
                    </a:ext>
                  </a:extLst>
                </p:cNvPr>
                <p:cNvSpPr txBox="1"/>
                <p:nvPr/>
              </p:nvSpPr>
              <p:spPr bwMode="auto">
                <a:xfrm>
                  <a:off x="3923928" y="1124744"/>
                  <a:ext cx="648072" cy="7920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="ctr"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000" b="0" dirty="0"/>
                </a:p>
              </p:txBody>
            </p:sp>
          </mc:Choice>
          <mc:Fallback xmlns="">
            <p:sp>
              <p:nvSpPr>
                <p:cNvPr id="11" name="对象 232471">
                  <a:extLst>
                    <a:ext uri="{FF2B5EF4-FFF2-40B4-BE49-F238E27FC236}">
                      <a16:creationId xmlns:a16="http://schemas.microsoft.com/office/drawing/2014/main" id="{FAE03178-C20A-44F9-8CC5-037AACC5C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23928" y="1124744"/>
                  <a:ext cx="648072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010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75" grpId="0"/>
      <p:bldP spid="232476" grpId="0"/>
      <p:bldP spid="232477" grpId="0"/>
      <p:bldP spid="23247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98" name="矩形 233497">
            <a:extLst>
              <a:ext uri="{FF2B5EF4-FFF2-40B4-BE49-F238E27FC236}">
                <a16:creationId xmlns:a16="http://schemas.microsoft.com/office/drawing/2014/main" id="{D188C84E-1944-4A4F-8042-9309E4A6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47" y="1484784"/>
            <a:ext cx="7200800" cy="52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将各小区间的线性插值函数连接在一起，得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499" name="对象 233498">
                <a:extLst>
                  <a:ext uri="{FF2B5EF4-FFF2-40B4-BE49-F238E27FC236}">
                    <a16:creationId xmlns:a16="http://schemas.microsoft.com/office/drawing/2014/main" id="{10C35DDA-F489-4A3C-BCCF-354204752336}"/>
                  </a:ext>
                </a:extLst>
              </p:cNvPr>
              <p:cNvSpPr txBox="1"/>
              <p:nvPr/>
            </p:nvSpPr>
            <p:spPr bwMode="auto">
              <a:xfrm>
                <a:off x="1115219" y="2204864"/>
                <a:ext cx="6913563" cy="2735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/>
                                              <m:e/>
                                            </m:mr>
                                          </m:m>
                                        </m:e>
                                        <m:e/>
                                      </m:mr>
                                    </m:m>
                                  </m:e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30≤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≤45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45≤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≤60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den>
                              </m:f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60≤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≤90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3499" name="对象 233498">
                <a:extLst>
                  <a:ext uri="{FF2B5EF4-FFF2-40B4-BE49-F238E27FC236}">
                    <a16:creationId xmlns:a16="http://schemas.microsoft.com/office/drawing/2014/main" id="{10C35DDA-F489-4A3C-BCCF-354204752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219" y="2204864"/>
                <a:ext cx="6913563" cy="2735262"/>
              </a:xfrm>
              <a:prstGeom prst="rect">
                <a:avLst/>
              </a:prstGeom>
              <a:blipFill>
                <a:blip r:embed="rId2"/>
                <a:stretch>
                  <a:fillRect l="-1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5987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标题 234497">
            <a:extLst>
              <a:ext uri="{FF2B5EF4-FFF2-40B4-BE49-F238E27FC236}">
                <a16:creationId xmlns:a16="http://schemas.microsoft.com/office/drawing/2014/main" id="{E924B5D7-1F6C-40D8-BBAD-7F3D9843885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4" y="187904"/>
            <a:ext cx="7488832" cy="438152"/>
          </a:xfrm>
        </p:spPr>
        <p:txBody>
          <a:bodyPr anchor="ctr">
            <a:normAutofit fontScale="90000"/>
          </a:bodyPr>
          <a:lstStyle/>
          <a:p>
            <a:r>
              <a:rPr lang="en-US" altLang="zh-CN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4.7 </a:t>
            </a:r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三次样条插值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0A244A-8F23-4345-80FE-CFA0D8132874}"/>
              </a:ext>
            </a:extLst>
          </p:cNvPr>
          <p:cNvSpPr txBox="1"/>
          <p:nvPr/>
        </p:nvSpPr>
        <p:spPr>
          <a:xfrm>
            <a:off x="36512" y="2957535"/>
            <a:ext cx="9144000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5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在船体、飞机等外形曲线的设计中，</a:t>
            </a:r>
            <a:r>
              <a:rPr lang="zh-CN" altLang="en-US" sz="25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不仅要求曲线连续，而且要保持一定的曲率，即有连续的二阶导数。</a:t>
            </a:r>
            <a:endParaRPr lang="en-US" altLang="zh-CN" sz="2500" b="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19810" name="Picture 2" descr="https://bbs-img.huaweicloud.com/blogs/img/1619761545250064586.png">
            <a:extLst>
              <a:ext uri="{FF2B5EF4-FFF2-40B4-BE49-F238E27FC236}">
                <a16:creationId xmlns:a16="http://schemas.microsoft.com/office/drawing/2014/main" id="{FF099793-46C9-C248-9006-55C30F5A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06" y="3658120"/>
            <a:ext cx="2689350" cy="28672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1AF8D2-E92A-0249-9CFB-CB90779FBEDA}"/>
              </a:ext>
            </a:extLst>
          </p:cNvPr>
          <p:cNvSpPr/>
          <p:nvPr/>
        </p:nvSpPr>
        <p:spPr>
          <a:xfrm>
            <a:off x="71276" y="4266532"/>
            <a:ext cx="60128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样条函数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可同时解决这两个问题：</a:t>
            </a:r>
            <a:endParaRPr lang="en-US" altLang="zh-CN" sz="2800" b="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插值函数既是</a:t>
            </a: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低阶分段函数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，又是</a:t>
            </a:r>
            <a:r>
              <a:rPr lang="zh-CN" altLang="en-US" sz="28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光滑函数</a:t>
            </a:r>
            <a:r>
              <a:rPr lang="zh-CN" altLang="en-US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41CB6A-E88D-C92B-9D19-89FCCF252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13822"/>
              </p:ext>
            </p:extLst>
          </p:nvPr>
        </p:nvGraphicFramePr>
        <p:xfrm>
          <a:off x="762000" y="771912"/>
          <a:ext cx="762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92671355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284374037"/>
                    </a:ext>
                  </a:extLst>
                </a:gridCol>
                <a:gridCol w="3875584">
                  <a:extLst>
                    <a:ext uri="{9D8B030D-6E8A-4147-A177-3AD203B41FA5}">
                      <a16:colId xmlns:a16="http://schemas.microsoft.com/office/drawing/2014/main" val="4231896569"/>
                    </a:ext>
                  </a:extLst>
                </a:gridCol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插值方法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44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高次插值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可保证曲线的光滑性</a:t>
                      </a:r>
                      <a:endParaRPr lang="zh-CN" altLang="en-US" sz="1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计算量大，有剧烈振荡，数值稳定性差</a:t>
                      </a:r>
                      <a:endParaRPr lang="zh-CN" altLang="en-US" sz="1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31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Heiti SC Medium" pitchFamily="2" charset="-128"/>
                          <a:ea typeface="Heiti SC Medium" pitchFamily="2" charset="-128"/>
                        </a:rPr>
                        <a:t>分段线性插值</a:t>
                      </a:r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计算简单</a:t>
                      </a:r>
                      <a:endParaRPr lang="zh-CN" altLang="en-US" sz="1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分段点仅连续而不光滑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导数不连续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，不能满足某些工程技术的高精度要求</a:t>
                      </a:r>
                      <a:endParaRPr lang="zh-CN" altLang="en-US" sz="1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713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5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AB129-6358-45F6-A001-A70AC407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249" y="349022"/>
            <a:ext cx="5311502" cy="543594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4.7.1 </a:t>
            </a:r>
            <a:r>
              <a:rPr lang="zh-CN" altLang="en-US" sz="3200" dirty="0">
                <a:latin typeface="华文仿宋" panose="02010600040101010101" pitchFamily="2" charset="-122"/>
                <a:ea typeface="华文仿宋" panose="02010600040101010101" pitchFamily="2" charset="-122"/>
              </a:rPr>
              <a:t>样条函数的概念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320A2F-048B-EF8C-FDA5-7A8E7CCF9A43}"/>
              </a:ext>
            </a:extLst>
          </p:cNvPr>
          <p:cNvGrpSpPr/>
          <p:nvPr/>
        </p:nvGrpSpPr>
        <p:grpSpPr>
          <a:xfrm>
            <a:off x="108520" y="1268760"/>
            <a:ext cx="9144000" cy="3258841"/>
            <a:chOff x="0" y="836707"/>
            <a:chExt cx="9144000" cy="325884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F4499F-0075-1743-9562-0735DBFE3946}"/>
                </a:ext>
              </a:extLst>
            </p:cNvPr>
            <p:cNvSpPr txBox="1"/>
            <p:nvPr/>
          </p:nvSpPr>
          <p:spPr>
            <a:xfrm>
              <a:off x="0" y="836707"/>
              <a:ext cx="9144000" cy="325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   </a:t>
              </a:r>
              <a:r>
                <a: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=</a:t>
              </a:r>
              <a:r>
                <a: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在</a:t>
              </a:r>
              <a:r>
                <a: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+1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个插值节点</a:t>
              </a:r>
              <a:r>
                <a:rPr lang="en-US" altLang="zh-CN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                                      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处的函数值为</a:t>
              </a:r>
              <a:r>
                <a:rPr lang="en-US" altLang="zh-CN" sz="2800" b="0" i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altLang="zh-CN" sz="2800" b="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，则在     上函数的</a:t>
              </a:r>
              <a:r>
                <a:rPr lang="en-US" altLang="zh-CN" sz="28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800" b="0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次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样条插值函数</a:t>
              </a:r>
              <a:r>
                <a:rPr lang="en-US" altLang="zh-CN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  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满足</a:t>
              </a:r>
              <a:endParaRPr lang="en-US" altLang="zh-CN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pPr marL="514350" indent="-514350" algn="l">
                <a:lnSpc>
                  <a:spcPct val="150000"/>
                </a:lnSpc>
                <a:buAutoNum type="arabicParenBoth"/>
              </a:pP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</a:t>
              </a:r>
              <a:r>
                <a:rPr lang="zh-CN" altLang="en-US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                                      </a:t>
              </a:r>
              <a:r>
                <a: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;</a:t>
              </a:r>
            </a:p>
            <a:p>
              <a:pPr marL="514350" indent="-514350" algn="l">
                <a:lnSpc>
                  <a:spcPct val="150000"/>
                </a:lnSpc>
                <a:buAutoNum type="arabicParenBoth"/>
              </a:pP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   在</a:t>
              </a:r>
              <a:r>
                <a:rPr lang="en-US" altLang="zh-CN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  </a:t>
              </a: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上直到</a:t>
              </a:r>
              <a:r>
                <a:rPr lang="en-US" altLang="zh-CN" sz="28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2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-1</a:t>
              </a:r>
              <a:r>
                <a:rPr lang="zh-CN" altLang="en-US" sz="2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阶导数</a:t>
              </a:r>
              <a:r>
                <a:rPr lang="zh-CN" altLang="en-US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连续</a:t>
              </a:r>
              <a:r>
                <a:rPr lang="en-US" altLang="zh-CN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;</a:t>
              </a:r>
            </a:p>
            <a:p>
              <a:pPr marL="514350" indent="-514350" algn="l">
                <a:lnSpc>
                  <a:spcPct val="150000"/>
                </a:lnSpc>
                <a:buAutoNum type="arabicParenBoth"/>
              </a:pPr>
              <a:r>
                <a:rPr lang="zh-CN" altLang="en-US" sz="2800" b="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在区间                                     上，    是</a:t>
              </a:r>
              <a:r>
                <a:rPr lang="en-US" altLang="zh-CN" sz="28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次多项式</a:t>
              </a:r>
              <a:endParaRPr lang="en-US" altLang="zh-CN" sz="2800" b="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D148C7-2004-E345-A312-6D75C6D1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6484" y="1158776"/>
              <a:ext cx="3771900" cy="254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122108A-A5CC-1A4F-A762-A59E3ACF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893" y="1730648"/>
              <a:ext cx="533400" cy="3302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BE6395E-19A0-C444-A7D6-E7726EF7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9600" y="1772816"/>
              <a:ext cx="571500" cy="3048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3BB3CF8-2292-6B46-A576-01E37691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861" y="3056340"/>
              <a:ext cx="571500" cy="3048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5B56930-DE36-614B-A13B-ACCBCF554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9032" y="3043640"/>
              <a:ext cx="584200" cy="3175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FBFA54D-E69C-0043-B4F6-84C793B8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5629" y="2450912"/>
              <a:ext cx="3276600" cy="2921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ED597B4-6686-BD43-9758-419C45F5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2144" y="3662164"/>
              <a:ext cx="3327400" cy="3429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608FBC3-2584-E244-93C7-16696C8D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8164" y="3664059"/>
              <a:ext cx="571500" cy="30480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F9C9054-36DB-3E61-F935-FFB14260DD96}"/>
              </a:ext>
            </a:extLst>
          </p:cNvPr>
          <p:cNvSpPr txBox="1"/>
          <p:nvPr/>
        </p:nvSpPr>
        <p:spPr>
          <a:xfrm>
            <a:off x="1035615" y="5097973"/>
            <a:ext cx="7072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令</a:t>
            </a:r>
            <a:r>
              <a:rPr kumimoji="1" lang="en-US" altLang="zh-CN" sz="32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</a:t>
            </a:r>
            <a:r>
              <a:rPr kumimoji="1"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，可以得到常用的</a:t>
            </a:r>
            <a:r>
              <a:rPr kumimoji="1" lang="zh-CN" altLang="en-US" sz="3200" b="0" dirty="0">
                <a:solidFill>
                  <a:srgbClr val="0000FF"/>
                </a:solidFill>
                <a:latin typeface="+mn-ea"/>
                <a:ea typeface="+mn-ea"/>
              </a:rPr>
              <a:t>三次样条函数</a:t>
            </a:r>
          </a:p>
        </p:txBody>
      </p:sp>
    </p:spTree>
    <p:extLst>
      <p:ext uri="{BB962C8B-B14F-4D97-AF65-F5344CB8AC3E}">
        <p14:creationId xmlns:p14="http://schemas.microsoft.com/office/powerpoint/2010/main" val="3714764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标题 238593">
            <a:extLst>
              <a:ext uri="{FF2B5EF4-FFF2-40B4-BE49-F238E27FC236}">
                <a16:creationId xmlns:a16="http://schemas.microsoft.com/office/drawing/2014/main" id="{A6A4AE7C-A96A-4476-B4FF-3A9EAB8E1D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600" y="482928"/>
            <a:ext cx="7200800" cy="648161"/>
          </a:xfrm>
        </p:spPr>
        <p:txBody>
          <a:bodyPr anchor="ctr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4.7.2 </a:t>
            </a:r>
            <a:r>
              <a:rPr lang="zh-CN" altLang="en-US" sz="36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三次样条插值公式</a:t>
            </a:r>
          </a:p>
        </p:txBody>
      </p:sp>
      <p:sp>
        <p:nvSpPr>
          <p:cNvPr id="238595" name="副标题 238594">
            <a:extLst>
              <a:ext uri="{FF2B5EF4-FFF2-40B4-BE49-F238E27FC236}">
                <a16:creationId xmlns:a16="http://schemas.microsoft.com/office/drawing/2014/main" id="{38E95E1A-85D8-4A23-9E33-B9FC6B18A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72" y="1196752"/>
            <a:ext cx="8837056" cy="482453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定义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4.5 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设函数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华文仿宋" panose="0201060004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华文仿宋" panose="02010600040101010101" pitchFamily="2" charset="-122"/>
              </a:rPr>
              <a:t>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定义在区间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上，给定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+1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个节点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=x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0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&lt;x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&lt;…&lt;</a:t>
            </a:r>
            <a:r>
              <a:rPr lang="en-US" altLang="zh-CN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x</a:t>
            </a:r>
            <a:r>
              <a:rPr lang="en-US" altLang="zh-CN" sz="2400" baseline="-25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b 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和与之对应的函数值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…,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若函数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华文仿宋" panose="0201060004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华文仿宋" panose="02010600040101010101" pitchFamily="2" charset="-122"/>
              </a:rPr>
              <a:t>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满足：</a:t>
            </a: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(1)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在每个节点上满足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k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)=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k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)  (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k=0,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…,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); </a:t>
            </a:r>
            <a:r>
              <a:rPr lang="en-US" altLang="zh-CN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(2)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上有</a:t>
            </a:r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连续的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零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一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二阶导数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;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(3)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在每个小区间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i="1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x</a:t>
            </a:r>
            <a:r>
              <a:rPr lang="en-US" altLang="zh-CN" sz="2400" baseline="-25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k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i="1" dirty="0">
                <a:latin typeface="华文仿宋" panose="02010600040101010101" pitchFamily="2" charset="-122"/>
                <a:ea typeface="华文仿宋" panose="02010600040101010101" pitchFamily="2" charset="-122"/>
              </a:rPr>
              <a:t>x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k+1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k=0,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…,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上是一个三次多项式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;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则称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三次样条插值函数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1FE0F0-6FFB-A880-3F26-6C5661973E09}"/>
              </a:ext>
            </a:extLst>
          </p:cNvPr>
          <p:cNvSpPr txBox="1"/>
          <p:nvPr/>
        </p:nvSpPr>
        <p:spPr>
          <a:xfrm>
            <a:off x="53752" y="5517232"/>
            <a:ext cx="9036496" cy="111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三次样条曲线实际上是由分段多项式曲线“装配”而成的，且在连接点处具有连续的二阶导数，具有非常好的光滑性。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8637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标题 239617">
            <a:extLst>
              <a:ext uri="{FF2B5EF4-FFF2-40B4-BE49-F238E27FC236}">
                <a16:creationId xmlns:a16="http://schemas.microsoft.com/office/drawing/2014/main" id="{717CFBEB-F08B-4208-A28D-D0BF8D23E7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7788" y="205919"/>
            <a:ext cx="8388424" cy="404664"/>
          </a:xfrm>
        </p:spPr>
        <p:txBody>
          <a:bodyPr anchor="ctr">
            <a:noAutofit/>
          </a:bodyPr>
          <a:lstStyle/>
          <a:p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4.7.2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三次样条插值公式</a:t>
            </a:r>
          </a:p>
        </p:txBody>
      </p:sp>
      <p:sp>
        <p:nvSpPr>
          <p:cNvPr id="239619" name="副标题 239618">
            <a:extLst>
              <a:ext uri="{FF2B5EF4-FFF2-40B4-BE49-F238E27FC236}">
                <a16:creationId xmlns:a16="http://schemas.microsoft.com/office/drawing/2014/main" id="{78F86100-0170-450F-BD3B-C6B0E795A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1124744"/>
            <a:ext cx="8854908" cy="3096344"/>
          </a:xfrm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三次样条插值函数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是一个</a:t>
            </a:r>
            <a:r>
              <a:rPr lang="zh-CN" altLang="en-US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分段三次多项式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在每个小区间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k+1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上要确定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个参数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华文仿宋" panose="02010600040101010101" pitchFamily="2" charset="-122"/>
              </a:rPr>
              <a:t>k0</a:t>
            </a:r>
            <a:r>
              <a:rPr lang="en-US" altLang="zh-CN" sz="2400" b="1" dirty="0">
                <a:latin typeface="华文仿宋" panose="02010600040101010101" pitchFamily="2" charset="-12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</a:rPr>
              <a:t>k1</a:t>
            </a:r>
            <a:r>
              <a:rPr lang="en-US" altLang="zh-CN" sz="2400" b="1" dirty="0">
                <a:latin typeface="华文仿宋" panose="02010600040101010101" pitchFamily="2" charset="-12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</a:rPr>
              <a:t>k2</a:t>
            </a:r>
            <a:r>
              <a:rPr lang="en-US" altLang="zh-CN" sz="2400" b="1" dirty="0">
                <a:latin typeface="华文仿宋" panose="02010600040101010101" pitchFamily="2" charset="-122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</a:rPr>
              <a:t>k3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algn="l"/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	    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k0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k1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+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k2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华文仿宋" panose="02010600040101010101" pitchFamily="2" charset="-122"/>
                <a:ea typeface="华文仿宋" panose="02010600040101010101" pitchFamily="2" charset="-122"/>
              </a:rPr>
              <a:t>2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华文仿宋" panose="02010600040101010101" pitchFamily="2" charset="-122"/>
                <a:ea typeface="华文仿宋" panose="02010600040101010101" pitchFamily="2" charset="-122"/>
              </a:rPr>
              <a:t>k3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=0, 1, …,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-1)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dirty="0">
                <a:latin typeface="华文仿宋" panose="02010600040101010101" pitchFamily="2" charset="-122"/>
                <a:sym typeface="Symbol" panose="05050102010706020507" pitchFamily="18" charset="2"/>
              </a:rPr>
              <a:t>     </a:t>
            </a:r>
            <a:r>
              <a:rPr lang="en-US" altLang="zh-CN" sz="2400" dirty="0">
                <a:latin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子区间共有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个，所以</a:t>
            </a: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要确定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4n</a:t>
            </a: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个待定参数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及其一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二阶导数在区间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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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上连续，即其在各个节点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 ,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n-1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上连续。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93CB68-9FCB-4E43-B356-FAB21108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06" y="3789786"/>
            <a:ext cx="4590787" cy="2591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D8261A-C8D9-4A3D-BD51-B698386803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658368" cy="3035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D7473E-97CE-2594-CF64-3EAD7D55056B}"/>
              </a:ext>
            </a:extLst>
          </p:cNvPr>
          <p:cNvSpPr txBox="1"/>
          <p:nvPr/>
        </p:nvSpPr>
        <p:spPr>
          <a:xfrm>
            <a:off x="181588" y="460041"/>
            <a:ext cx="1872208" cy="46166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C00000"/>
                </a:solidFill>
                <a:latin typeface="+mn-ea"/>
                <a:ea typeface="+mn-ea"/>
              </a:rPr>
              <a:t>如何求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b="0" i="1" dirty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？</a:t>
            </a:r>
            <a:endParaRPr kumimoji="1" lang="zh-CN" altLang="en-US" sz="24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619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3A29CE7-75FA-4800-8B75-6D56EACB4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87923"/>
            <a:ext cx="6343650" cy="1552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A031C6-A296-43F3-87C7-A399AA915615}"/>
              </a:ext>
            </a:extLst>
          </p:cNvPr>
          <p:cNvSpPr txBox="1">
            <a:spLocks noChangeArrowheads="1"/>
          </p:cNvSpPr>
          <p:nvPr/>
        </p:nvSpPr>
        <p:spPr>
          <a:xfrm>
            <a:off x="2785488" y="500619"/>
            <a:ext cx="3573024" cy="523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6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4.2 </a:t>
            </a:r>
            <a:r>
              <a:rPr lang="zh-CN" altLang="en-US" sz="36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多项式插值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E9BFAA-031C-4727-988D-E01699FF165D}"/>
              </a:ext>
            </a:extLst>
          </p:cNvPr>
          <p:cNvSpPr txBox="1"/>
          <p:nvPr/>
        </p:nvSpPr>
        <p:spPr>
          <a:xfrm>
            <a:off x="179512" y="125266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Taylor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级数回顾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638B42-1AC3-454B-B93D-0408ED521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772816"/>
            <a:ext cx="8668568" cy="22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9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9E928572-82F0-4B3D-B9EC-70CDFE997772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4.7.3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三次样条插值函数的构造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9BC7C-E006-4B2D-8101-62FF778CA0FB}"/>
              </a:ext>
            </a:extLst>
          </p:cNvPr>
          <p:cNvSpPr txBox="1"/>
          <p:nvPr/>
        </p:nvSpPr>
        <p:spPr>
          <a:xfrm>
            <a:off x="128608" y="560009"/>
            <a:ext cx="9015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可考虑利用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),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),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在内部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i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个插值节点上的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连续性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及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+1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插值条件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，再加上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边界条件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，待定系数法解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4n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个参数的线性方程组。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042FF7-7445-5041-9AFB-3A90D17F4B31}"/>
              </a:ext>
            </a:extLst>
          </p:cNvPr>
          <p:cNvSpPr txBox="1"/>
          <p:nvPr/>
        </p:nvSpPr>
        <p:spPr>
          <a:xfrm>
            <a:off x="4425657" y="149704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工作量大，不具有实用性。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859745-4B5E-CB4F-B5C7-968C57E10A4D}"/>
              </a:ext>
            </a:extLst>
          </p:cNvPr>
          <p:cNvSpPr txBox="1"/>
          <p:nvPr/>
        </p:nvSpPr>
        <p:spPr>
          <a:xfrm>
            <a:off x="160557" y="2546901"/>
            <a:ext cx="9015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i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在子区间上是一次多项式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。设                                   ，在每个子区间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solidFill>
                  <a:schemeClr val="tx1"/>
                </a:solidFill>
                <a:latin typeface="+mn-ea"/>
              </a:rPr>
              <a:t>i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,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solidFill>
                  <a:schemeClr val="tx1"/>
                </a:solidFill>
                <a:latin typeface="+mn-ea"/>
              </a:rPr>
              <a:t>i+1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]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内，由线性插值公式可得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3C16B8-C966-AC4A-A260-876BD09D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25" y="2659236"/>
            <a:ext cx="3149600" cy="317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CC79A8-2B09-DC4F-BD63-D66CD57A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6" y="3591897"/>
            <a:ext cx="4178670" cy="584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94AE2E-30B4-294F-96C3-D3C259E66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032" y="3814147"/>
            <a:ext cx="254000" cy="1397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87144B-1C6A-8647-8BF1-2210319CB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957" y="3672967"/>
            <a:ext cx="3924325" cy="47611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C3EC5C8-F0DD-FD4F-8017-68BAC6C7C1E2}"/>
              </a:ext>
            </a:extLst>
          </p:cNvPr>
          <p:cNvSpPr/>
          <p:nvPr/>
        </p:nvSpPr>
        <p:spPr>
          <a:xfrm>
            <a:off x="236747" y="4176097"/>
            <a:ext cx="6992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将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积分两次，得到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  (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其中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是积分常数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zh-CN" altLang="en-US" sz="28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0DA3505-99B5-4E49-9DA3-AE36640FE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22" y="4699317"/>
            <a:ext cx="7276407" cy="209770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E7BE7FE-BA8E-C54D-95ED-88F7665793B0}"/>
              </a:ext>
            </a:extLst>
          </p:cNvPr>
          <p:cNvSpPr/>
          <p:nvPr/>
        </p:nvSpPr>
        <p:spPr bwMode="auto">
          <a:xfrm>
            <a:off x="7757693" y="3626435"/>
            <a:ext cx="648072" cy="28088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53EF3-DED1-B940-988C-E616B242D9AF}"/>
              </a:ext>
            </a:extLst>
          </p:cNvPr>
          <p:cNvSpPr/>
          <p:nvPr/>
        </p:nvSpPr>
        <p:spPr bwMode="auto">
          <a:xfrm>
            <a:off x="5919186" y="4776611"/>
            <a:ext cx="648072" cy="28088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78F2BF5-E092-404E-9887-9E8528893FE8}"/>
              </a:ext>
            </a:extLst>
          </p:cNvPr>
          <p:cNvCxnSpPr>
            <a:cxnSpLocks/>
          </p:cNvCxnSpPr>
          <p:nvPr/>
        </p:nvCxnSpPr>
        <p:spPr>
          <a:xfrm flipH="1">
            <a:off x="6826782" y="3976573"/>
            <a:ext cx="1090720" cy="80003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96F3788-E88E-5945-8373-310BADD95AD5}"/>
              </a:ext>
            </a:extLst>
          </p:cNvPr>
          <p:cNvSpPr txBox="1"/>
          <p:nvPr/>
        </p:nvSpPr>
        <p:spPr>
          <a:xfrm>
            <a:off x="7444420" y="4349134"/>
            <a:ext cx="1563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积分时整体考虑，不要拆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705E71E-242C-F843-B9D1-1203EBF7B995}"/>
              </a:ext>
            </a:extLst>
          </p:cNvPr>
          <p:cNvSpPr/>
          <p:nvPr/>
        </p:nvSpPr>
        <p:spPr bwMode="auto">
          <a:xfrm>
            <a:off x="6826782" y="5611080"/>
            <a:ext cx="985577" cy="33820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9103E87-376B-B24F-B6AC-6D3B00C8916B}"/>
              </a:ext>
            </a:extLst>
          </p:cNvPr>
          <p:cNvSpPr/>
          <p:nvPr/>
        </p:nvSpPr>
        <p:spPr bwMode="auto">
          <a:xfrm>
            <a:off x="5426397" y="6309320"/>
            <a:ext cx="2655332" cy="374758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D87901C-90D8-ED4B-A53C-C801B97EB0B9}"/>
              </a:ext>
            </a:extLst>
          </p:cNvPr>
          <p:cNvSpPr txBox="1"/>
          <p:nvPr/>
        </p:nvSpPr>
        <p:spPr>
          <a:xfrm>
            <a:off x="5390678" y="5983043"/>
            <a:ext cx="359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为了利用</a:t>
            </a:r>
            <a:r>
              <a:rPr kumimoji="1" lang="en-US" altLang="zh-CN" b="0" dirty="0">
                <a:solidFill>
                  <a:srgbClr val="C00000"/>
                </a:solidFill>
                <a:latin typeface="+mn-ea"/>
                <a:ea typeface="+mn-ea"/>
              </a:rPr>
              <a:t>                       </a:t>
            </a:r>
            <a:r>
              <a:rPr kumimoji="1"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的关系消掉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F8C5E22-F0E9-A74E-98DF-B954305E6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562" y="3544336"/>
            <a:ext cx="1096510" cy="19251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D533F89-0802-7D46-9CE1-B02CD5F3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6061355"/>
            <a:ext cx="1308688" cy="24796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A7FCB1F-BA0A-FF49-A6CF-1BED79021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0615" y="6296583"/>
            <a:ext cx="215900" cy="1905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71A4039-A7DD-904D-AF43-CA8D8B646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2325" y="6329182"/>
            <a:ext cx="355600" cy="152400"/>
          </a:xfrm>
          <a:prstGeom prst="rect">
            <a:avLst/>
          </a:prstGeom>
        </p:spPr>
      </p:pic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959358F-1076-DB45-AC73-F8506E8F3A61}"/>
              </a:ext>
            </a:extLst>
          </p:cNvPr>
          <p:cNvCxnSpPr>
            <a:cxnSpLocks/>
          </p:cNvCxnSpPr>
          <p:nvPr/>
        </p:nvCxnSpPr>
        <p:spPr>
          <a:xfrm>
            <a:off x="7319335" y="5949280"/>
            <a:ext cx="0" cy="34982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CD37136-41F2-7C4B-BE63-1725FEE50E0D}"/>
              </a:ext>
            </a:extLst>
          </p:cNvPr>
          <p:cNvSpPr/>
          <p:nvPr/>
        </p:nvSpPr>
        <p:spPr bwMode="auto">
          <a:xfrm>
            <a:off x="6228184" y="3610620"/>
            <a:ext cx="746036" cy="273377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3385F07-613A-C549-A397-F603D11B7974}"/>
              </a:ext>
            </a:extLst>
          </p:cNvPr>
          <p:cNvCxnSpPr>
            <a:cxnSpLocks/>
          </p:cNvCxnSpPr>
          <p:nvPr/>
        </p:nvCxnSpPr>
        <p:spPr>
          <a:xfrm flipH="1">
            <a:off x="4924551" y="3964060"/>
            <a:ext cx="1441416" cy="7694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DE92A93-1497-294A-A9D6-02E15C918491}"/>
              </a:ext>
            </a:extLst>
          </p:cNvPr>
          <p:cNvSpPr/>
          <p:nvPr/>
        </p:nvSpPr>
        <p:spPr bwMode="auto">
          <a:xfrm>
            <a:off x="3851920" y="4768620"/>
            <a:ext cx="936104" cy="28088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551E15-740F-F629-FEA7-A68D8748A3E0}"/>
              </a:ext>
            </a:extLst>
          </p:cNvPr>
          <p:cNvSpPr txBox="1"/>
          <p:nvPr/>
        </p:nvSpPr>
        <p:spPr>
          <a:xfrm>
            <a:off x="545066" y="1990470"/>
            <a:ext cx="8053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注意到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在每个子区间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i+1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宋体" panose="02010600030101010101" pitchFamily="2" charset="-122"/>
                <a:cs typeface="+mn-cs"/>
              </a:rPr>
              <a:t>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上是三次多项式！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 animBg="1"/>
      <p:bldP spid="20" grpId="0" animBg="1"/>
      <p:bldP spid="26" grpId="0"/>
      <p:bldP spid="31" grpId="0" animBg="1"/>
      <p:bldP spid="33" grpId="0" animBg="1"/>
      <p:bldP spid="34" grpId="0"/>
      <p:bldP spid="27" grpId="0" animBg="1"/>
      <p:bldP spid="32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9E928572-82F0-4B3D-B9EC-70CDFE997772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4.7.3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三次样条插值函数的构造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6987C2-4650-C548-844B-2F66BFD3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4" y="570277"/>
            <a:ext cx="7448998" cy="7920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867C00-FBA4-0348-9709-1AADAC564139}"/>
              </a:ext>
            </a:extLst>
          </p:cNvPr>
          <p:cNvSpPr/>
          <p:nvPr/>
        </p:nvSpPr>
        <p:spPr>
          <a:xfrm>
            <a:off x="611561" y="1248605"/>
            <a:ext cx="5301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                                     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，代入得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51D2A1-7CAD-714A-B859-EF999211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10" y="1363703"/>
            <a:ext cx="3263900" cy="381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A04E9A-5A4F-444A-BF03-2AE2B9B9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3274318"/>
            <a:ext cx="342900" cy="215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DFFCBD4-FD48-AB47-95A6-C2F8C5286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203" y="1834940"/>
            <a:ext cx="190500" cy="1092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FC39700-2573-1D43-81A0-771D7E9E2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1" y="4073916"/>
            <a:ext cx="342900" cy="2159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19FBD0E-8EC5-F94E-9CF8-52F00885C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556" y="1769079"/>
            <a:ext cx="3873500" cy="1206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AC6B3D4-A983-654E-97DA-005E7BFAF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157" y="3158037"/>
            <a:ext cx="2705505" cy="47744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37ED975-487F-6448-8389-D5E707EFC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411" y="3068960"/>
            <a:ext cx="2956136" cy="65559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E0C09E7-E821-6E4C-A3C6-548262AF3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210" y="3804073"/>
            <a:ext cx="7683500" cy="7239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31C6D94-2F4A-FE43-ACEA-BB1C4C9D9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4540" y="4602708"/>
            <a:ext cx="3225800" cy="6985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046D579-1027-1448-9708-47C7D9ACC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0340" y="5301208"/>
            <a:ext cx="3848100" cy="342900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17618B7C-B179-AB4F-81D8-ED14283BB85E}"/>
              </a:ext>
            </a:extLst>
          </p:cNvPr>
          <p:cNvSpPr/>
          <p:nvPr/>
        </p:nvSpPr>
        <p:spPr bwMode="auto">
          <a:xfrm>
            <a:off x="1802440" y="4073916"/>
            <a:ext cx="393296" cy="36319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55660D5-9CD5-CD4E-AA93-CB02E09E875A}"/>
              </a:ext>
            </a:extLst>
          </p:cNvPr>
          <p:cNvSpPr/>
          <p:nvPr/>
        </p:nvSpPr>
        <p:spPr bwMode="auto">
          <a:xfrm>
            <a:off x="3851920" y="4073916"/>
            <a:ext cx="639652" cy="360970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95FAADB-07F9-FA46-B609-78D7A686DE87}"/>
              </a:ext>
            </a:extLst>
          </p:cNvPr>
          <p:cNvCxnSpPr>
            <a:cxnSpLocks/>
          </p:cNvCxnSpPr>
          <p:nvPr/>
        </p:nvCxnSpPr>
        <p:spPr>
          <a:xfrm>
            <a:off x="2095325" y="4498719"/>
            <a:ext cx="0" cy="137855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AAEAE22B-3B5D-F142-A85E-C5301DE31C65}"/>
              </a:ext>
            </a:extLst>
          </p:cNvPr>
          <p:cNvCxnSpPr>
            <a:cxnSpLocks/>
          </p:cNvCxnSpPr>
          <p:nvPr/>
        </p:nvCxnSpPr>
        <p:spPr>
          <a:xfrm flipH="1">
            <a:off x="2516111" y="4434886"/>
            <a:ext cx="1655636" cy="144238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99C225A-E785-F942-B898-607B1A45517C}"/>
              </a:ext>
            </a:extLst>
          </p:cNvPr>
          <p:cNvSpPr txBox="1"/>
          <p:nvPr/>
        </p:nvSpPr>
        <p:spPr>
          <a:xfrm>
            <a:off x="1503090" y="5886209"/>
            <a:ext cx="328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未知，下一步利用已知条件区间端点一阶导数连续来求</a:t>
            </a:r>
          </a:p>
        </p:txBody>
      </p:sp>
    </p:spTree>
    <p:extLst>
      <p:ext uri="{BB962C8B-B14F-4D97-AF65-F5344CB8AC3E}">
        <p14:creationId xmlns:p14="http://schemas.microsoft.com/office/powerpoint/2010/main" val="67530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3" grpId="0" animBg="1"/>
      <p:bldP spid="44" grpId="0" animBg="1"/>
      <p:bldP spid="5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9E928572-82F0-4B3D-B9EC-70CDFE997772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4.7.3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三次样条插值函数的构造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316836-B222-DF4E-99D2-25D4C72C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98116"/>
            <a:ext cx="5499100" cy="7747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7BE683A-5FBE-1A4B-9F97-0DDC3F30AB47}"/>
              </a:ext>
            </a:extLst>
          </p:cNvPr>
          <p:cNvSpPr/>
          <p:nvPr/>
        </p:nvSpPr>
        <p:spPr>
          <a:xfrm>
            <a:off x="177306" y="570277"/>
            <a:ext cx="589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前面对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第一次积分时，已经求出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A493CBD-9543-9742-8A7A-3895D5243FF8}"/>
              </a:ext>
            </a:extLst>
          </p:cNvPr>
          <p:cNvSpPr/>
          <p:nvPr/>
        </p:nvSpPr>
        <p:spPr>
          <a:xfrm>
            <a:off x="5822628" y="10934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D4900A6-E6CF-7144-B410-11B84C1F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0694" y="1385218"/>
            <a:ext cx="292100" cy="20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893D7B-92F1-2742-81D5-03C67D37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2250000"/>
            <a:ext cx="292100" cy="20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5308E8E-E508-0F49-9009-00D744A5F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44" y="1628800"/>
            <a:ext cx="1371600" cy="266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C90200-3FD2-C34F-9B5F-8E9E80CF3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988840"/>
            <a:ext cx="6400800" cy="711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48716D0-E89A-594A-80D0-47AB10152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2708920"/>
            <a:ext cx="6184900" cy="6096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89A9478-C6AE-EB4A-B4C5-3A82F630A5B5}"/>
              </a:ext>
            </a:extLst>
          </p:cNvPr>
          <p:cNvSpPr/>
          <p:nvPr/>
        </p:nvSpPr>
        <p:spPr>
          <a:xfrm>
            <a:off x="203141" y="3225946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继而可求出该区间两个端点处的左右导数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C65279-E9A1-8B4D-BEEB-348EE0A85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88" y="3878892"/>
            <a:ext cx="7188200" cy="12065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4A56CC9-CA00-A346-A754-E5529ECA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" y="4337251"/>
            <a:ext cx="292100" cy="203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F21B20F-B773-B94A-8A87-E251F3940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15" y="3878892"/>
            <a:ext cx="190500" cy="10922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F86EA4F-A754-4D44-ADDD-3456F721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4" y="5603471"/>
            <a:ext cx="292100" cy="2032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F97ECE6-2813-FB4C-ABD6-4BEE608E6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84" y="5145112"/>
            <a:ext cx="190500" cy="1092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C64C71-7F1A-2C4A-BA66-D03BCF7A7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92" y="5092716"/>
            <a:ext cx="7112000" cy="635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FF423C-2CAD-9E45-B71C-A1F0A486E0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074" y="5737820"/>
            <a:ext cx="6870700" cy="571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CF871-68C9-0D41-B902-1D63B748E8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0864" y="620688"/>
            <a:ext cx="2387600" cy="736600"/>
          </a:xfrm>
          <a:prstGeom prst="rect">
            <a:avLst/>
          </a:prstGeom>
          <a:ln w="2222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5767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9E928572-82F0-4B3D-B9EC-70CDFE997772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4.7.3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三次样条插值函数的构造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F86EA4F-A754-4D44-ADDD-3456F721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4" y="2666596"/>
            <a:ext cx="292100" cy="2032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F97ECE6-2813-FB4C-ABD6-4BEE608E6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4" y="673084"/>
            <a:ext cx="190500" cy="1092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C64C71-7F1A-2C4A-BA66-D03BCF7A7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92" y="620688"/>
            <a:ext cx="7112000" cy="635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FF423C-2CAD-9E45-B71C-A1F0A486E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74" y="1265792"/>
            <a:ext cx="6870700" cy="5715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251A0A3-1C54-5547-B628-916F694E0885}"/>
              </a:ext>
            </a:extLst>
          </p:cNvPr>
          <p:cNvSpPr/>
          <p:nvPr/>
        </p:nvSpPr>
        <p:spPr>
          <a:xfrm>
            <a:off x="467544" y="1906548"/>
            <a:ext cx="343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又由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连续性可知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05466-160A-8E42-97F6-5249CDEC5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04" y="1974764"/>
            <a:ext cx="4699000" cy="406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A1DCA3-8DF6-694D-889D-72BE3CE9F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16" y="2429768"/>
            <a:ext cx="7708900" cy="711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8DF54F-8CF5-AB4A-B256-70D86E41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4" y="3289866"/>
            <a:ext cx="292100" cy="2032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807C507-3912-CB4F-AF81-76B94C307325}"/>
              </a:ext>
            </a:extLst>
          </p:cNvPr>
          <p:cNvSpPr/>
          <p:nvPr/>
        </p:nvSpPr>
        <p:spPr>
          <a:xfrm>
            <a:off x="489938" y="41367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两边同乘以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242B8C-0EFF-AD4D-95AA-6CF65DD66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752" y="4171442"/>
            <a:ext cx="1012906" cy="5918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90FB33-E3A2-2F48-BE36-17E335F10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660" y="3131076"/>
            <a:ext cx="6335199" cy="6349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1EF608-D19D-A144-92CC-31A0CC4B8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4168" y="3814680"/>
            <a:ext cx="2870200" cy="355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22A964E-5E49-9241-A70C-C4706531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4" y="4977780"/>
            <a:ext cx="292100" cy="203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84DECF-57C2-384D-BB50-60F44D6E61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713" y="4736423"/>
            <a:ext cx="7747000" cy="736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FC88D9-7B1B-BD4A-B90E-E5F08BAB9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5587935"/>
            <a:ext cx="2159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0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9E928572-82F0-4B3D-B9EC-70CDFE997772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4.7.3 </a:t>
            </a: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三次样条插值函数的构造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F86EA4F-A754-4D44-ADDD-3456F721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4" y="3081784"/>
            <a:ext cx="292100" cy="20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677E3D-CDAB-0A44-A652-0FEDDB32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996952"/>
            <a:ext cx="6030126" cy="3515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9F957D7-1427-FE46-984E-D2A18CDB28C9}"/>
              </a:ext>
            </a:extLst>
          </p:cNvPr>
          <p:cNvSpPr txBox="1"/>
          <p:nvPr/>
        </p:nvSpPr>
        <p:spPr>
          <a:xfrm>
            <a:off x="151724" y="3717032"/>
            <a:ext cx="9015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此方程组有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个未知量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…, 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但只有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还需要增加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个附加条件才能解。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41F4628-8FB9-4049-B98B-FB35AA876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609" y="4869160"/>
            <a:ext cx="7090783" cy="921342"/>
          </a:xfrm>
          <a:prstGeom prst="rect">
            <a:avLst/>
          </a:prstGeom>
          <a:ln w="22225">
            <a:solidFill>
              <a:srgbClr val="C00000"/>
            </a:solidFill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通常在</a:t>
            </a:r>
            <a:r>
              <a:rPr lang="en-US" altLang="zh-CN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[</a:t>
            </a:r>
            <a:r>
              <a:rPr lang="en-US" altLang="zh-CN" i="1" dirty="0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]</a:t>
            </a:r>
            <a:r>
              <a:rPr lang="zh-CN" altLang="en-US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区间端点</a:t>
            </a:r>
            <a:r>
              <a:rPr lang="en-US" altLang="zh-CN" i="1" dirty="0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en-US" altLang="zh-CN" i="1" dirty="0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</a:t>
            </a:r>
            <a:r>
              <a:rPr lang="en-US" altLang="zh-CN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i="1" dirty="0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en-US" altLang="zh-CN" i="1" dirty="0" err="1">
                <a:solidFill>
                  <a:srgbClr val="0000CC"/>
                </a:solidFill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上各加一个条件，称为</a:t>
            </a:r>
            <a:r>
              <a:rPr lang="zh-CN" altLang="en-US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端点约束</a:t>
            </a:r>
            <a:r>
              <a:rPr lang="zh-CN" altLang="en-US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。常用端点约束有三种类型。 </a:t>
            </a:r>
            <a:endParaRPr lang="en-US" altLang="zh-CN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AE9B7E2-EE59-9A4C-B450-00DC1A48A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565704"/>
            <a:ext cx="7747000" cy="7366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A52CC3-3E53-8341-899A-687C64795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959" y="1417216"/>
            <a:ext cx="2159000" cy="3556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8C9CD79-7A9C-344D-8526-79E8D8CB1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3" y="2057028"/>
            <a:ext cx="7835900" cy="7239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68AEBA0-68D6-CA4B-B30E-AC4436816CC5}"/>
              </a:ext>
            </a:extLst>
          </p:cNvPr>
          <p:cNvSpPr/>
          <p:nvPr/>
        </p:nvSpPr>
        <p:spPr>
          <a:xfrm>
            <a:off x="489938" y="161909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B09485-2F22-E246-B6DB-8F59D22786F3}"/>
              </a:ext>
            </a:extLst>
          </p:cNvPr>
          <p:cNvSpPr txBox="1"/>
          <p:nvPr/>
        </p:nvSpPr>
        <p:spPr>
          <a:xfrm>
            <a:off x="7475039" y="2932593"/>
            <a:ext cx="176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三弯矩方程组</a:t>
            </a:r>
            <a:endParaRPr lang="zh-CN" altLang="en-US" sz="2800" b="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89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33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7" name="副标题 241666">
            <a:extLst>
              <a:ext uri="{FF2B5EF4-FFF2-40B4-BE49-F238E27FC236}">
                <a16:creationId xmlns:a16="http://schemas.microsoft.com/office/drawing/2014/main" id="{F16F59C0-BEC8-41C5-AAFC-905B6C5BC7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1763" y="668238"/>
            <a:ext cx="8820472" cy="5329138"/>
          </a:xfrm>
        </p:spPr>
        <p:txBody>
          <a:bodyPr>
            <a:normAutofit/>
          </a:bodyPr>
          <a:lstStyle/>
          <a:p>
            <a:pPr algn="l">
              <a:lnSpc>
                <a:spcPts val="3300"/>
              </a:lnSpc>
              <a:spcBef>
                <a:spcPct val="15000"/>
              </a:spcBef>
            </a:pPr>
            <a:endParaRPr lang="en-US" altLang="zh-CN" sz="2400" b="1" dirty="0">
              <a:solidFill>
                <a:srgbClr val="090A0B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类型</a:t>
            </a:r>
            <a:r>
              <a:rPr lang="en-US" altLang="zh-CN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给定两端点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一阶导数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值：</a:t>
            </a: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	</a:t>
            </a:r>
            <a:endParaRPr lang="en-US" altLang="zh-CN" sz="2400" b="1" dirty="0">
              <a:solidFill>
                <a:srgbClr val="090A0B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类型</a:t>
            </a:r>
            <a:r>
              <a:rPr lang="en-US" altLang="zh-CN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给定两端点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二阶导数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值：</a:t>
            </a: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	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作为特例，                                  称为</a:t>
            </a:r>
            <a:r>
              <a:rPr lang="zh-CN" altLang="en-US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自然边界条件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090A0B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满足自然边界条件的三次样条插值函数称为</a:t>
            </a:r>
            <a:r>
              <a:rPr lang="zh-CN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自然样条插值函数</a:t>
            </a:r>
            <a:r>
              <a:rPr lang="zh-CN" altLang="en-US" sz="2400" b="1" dirty="0">
                <a:solidFill>
                  <a:srgbClr val="090A0B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类型</a:t>
            </a:r>
            <a:r>
              <a:rPr lang="en-US" altLang="zh-CN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当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是以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2400" b="1" i="1" dirty="0" err="1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err="1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n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为周期的函数时，</a:t>
            </a:r>
            <a:r>
              <a:rPr lang="en-US" altLang="zh-CN" sz="2400" b="1" i="1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090A0B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也是周期函数。此时边界条件应满足</a:t>
            </a:r>
          </a:p>
          <a:p>
            <a:pPr algn="l">
              <a:lnSpc>
                <a:spcPts val="3300"/>
              </a:lnSpc>
              <a:spcBef>
                <a:spcPct val="15000"/>
              </a:spcBef>
            </a:pP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当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solidFill>
                  <a:srgbClr val="090A0B"/>
                </a:solidFill>
                <a:latin typeface="华文仿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i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err="1">
                <a:solidFill>
                  <a:srgbClr val="090A0B"/>
                </a:solidFill>
                <a:latin typeface="华文仿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时，</a:t>
            </a:r>
            <a:r>
              <a:rPr lang="en-US" altLang="zh-CN" sz="2400" b="1" dirty="0">
                <a:solidFill>
                  <a:srgbClr val="090A0B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2400" b="1" dirty="0">
              <a:solidFill>
                <a:srgbClr val="090A0B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216FA-503A-4E20-B62C-A73AA90ED6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19" y="1700808"/>
            <a:ext cx="5094081" cy="335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D61C29-E818-41C5-91FD-D524856563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5" y="2671875"/>
            <a:ext cx="5403487" cy="335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146878-5EF7-4370-853D-57476933FC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46" y="3164400"/>
            <a:ext cx="2707734" cy="2962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3105A2A-00A1-4BA6-8BF9-F120D41577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45" y="5013176"/>
            <a:ext cx="5397420" cy="335696"/>
          </a:xfrm>
          <a:prstGeom prst="rect">
            <a:avLst/>
          </a:prstGeom>
        </p:spPr>
      </p:pic>
      <p:sp>
        <p:nvSpPr>
          <p:cNvPr id="13" name="标题 241665">
            <a:extLst>
              <a:ext uri="{FF2B5EF4-FFF2-40B4-BE49-F238E27FC236}">
                <a16:creationId xmlns:a16="http://schemas.microsoft.com/office/drawing/2014/main" id="{C854B5E5-DD41-C447-92B5-6E6DFA9C7026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447212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FF3300"/>
                </a:solidFill>
                <a:latin typeface="华文仿宋" panose="02010600040101010101" pitchFamily="2" charset="-122"/>
              </a:rPr>
              <a:t>常用的三种端点约束类型</a:t>
            </a:r>
          </a:p>
        </p:txBody>
      </p:sp>
    </p:spTree>
    <p:extLst>
      <p:ext uri="{BB962C8B-B14F-4D97-AF65-F5344CB8AC3E}">
        <p14:creationId xmlns:p14="http://schemas.microsoft.com/office/powerpoint/2010/main" val="2436220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3D2C188-FC7E-456E-B290-120D61181E83}"/>
              </a:ext>
            </a:extLst>
          </p:cNvPr>
          <p:cNvSpPr txBox="1">
            <a:spLocks noChangeArrowheads="1"/>
          </p:cNvSpPr>
          <p:nvPr/>
        </p:nvSpPr>
        <p:spPr>
          <a:xfrm>
            <a:off x="1583668" y="296652"/>
            <a:ext cx="5976664" cy="5040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0000FF"/>
                </a:solidFill>
                <a:latin typeface="Courier New" panose="02070309020205020404" pitchFamily="49" charset="0"/>
              </a:rPr>
              <a:t>第一类端点约束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  <a:p>
            <a:pPr fontAlgn="auto">
              <a:spcAft>
                <a:spcPts val="0"/>
              </a:spcAft>
            </a:pPr>
            <a:endParaRPr lang="zh-CN" altLang="en-US" sz="4400" b="0" dirty="0">
              <a:latin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8D9D4C-D6DD-1946-8EDB-14CC68DCDC52}"/>
              </a:ext>
            </a:extLst>
          </p:cNvPr>
          <p:cNvSpPr/>
          <p:nvPr/>
        </p:nvSpPr>
        <p:spPr>
          <a:xfrm>
            <a:off x="179512" y="800708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已知边界端点处的一阶导数值：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64B570-1AAC-1749-98EB-B6C19AAC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38" y="1323928"/>
            <a:ext cx="3060700" cy="35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6F91F6-9626-E24F-8B81-14BACCBD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260032"/>
            <a:ext cx="6781047" cy="124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8567370-F530-7B46-A3BB-70081A242C2B}"/>
              </a:ext>
            </a:extLst>
          </p:cNvPr>
          <p:cNvSpPr/>
          <p:nvPr/>
        </p:nvSpPr>
        <p:spPr>
          <a:xfrm>
            <a:off x="214739" y="1772816"/>
            <a:ext cx="802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令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及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分别代入前面求得的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5A2C15-C11D-484E-A243-0B20E9C96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08" y="4168006"/>
            <a:ext cx="292100" cy="20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5AC5A4-8146-6E4C-A2BB-89D20952A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188" y="3735958"/>
            <a:ext cx="190500" cy="1092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E83D85-2D28-9648-A2DB-D32C4B63B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220" y="3501008"/>
            <a:ext cx="3848100" cy="673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BA21F2-9051-304E-96BA-A53EE17AF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20" y="4371206"/>
            <a:ext cx="4749800" cy="685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B14B64-EA17-2E4F-8344-8627BEB3E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08" y="5417304"/>
            <a:ext cx="292100" cy="20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FD6446-F610-CD40-853E-11BC69F33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656" y="5085184"/>
            <a:ext cx="5181600" cy="876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A54629-D220-F648-A86F-137D76DF0A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180" y="6111478"/>
            <a:ext cx="6030126" cy="35153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839BD6-F236-5348-9E88-8C5D5C97312A}"/>
              </a:ext>
            </a:extLst>
          </p:cNvPr>
          <p:cNvSpPr/>
          <p:nvPr/>
        </p:nvSpPr>
        <p:spPr>
          <a:xfrm>
            <a:off x="495949" y="59834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56C61D-E8FD-2C43-8326-BBA857709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625105" y="5085184"/>
            <a:ext cx="262137" cy="15029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D62FFA-9BE1-FD45-B7D6-950588493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262" y="5735042"/>
            <a:ext cx="292100" cy="203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04C1E9-FE9C-7548-8900-E85AFDCCD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6848" y="6487904"/>
            <a:ext cx="2057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3D2C188-FC7E-456E-B290-120D61181E83}"/>
              </a:ext>
            </a:extLst>
          </p:cNvPr>
          <p:cNvSpPr txBox="1">
            <a:spLocks noChangeArrowheads="1"/>
          </p:cNvSpPr>
          <p:nvPr/>
        </p:nvSpPr>
        <p:spPr>
          <a:xfrm>
            <a:off x="1583668" y="296652"/>
            <a:ext cx="5976664" cy="5040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0000FF"/>
                </a:solidFill>
                <a:latin typeface="Courier New" panose="02070309020205020404" pitchFamily="49" charset="0"/>
              </a:rPr>
              <a:t>第一类端点约束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  <a:p>
            <a:pPr fontAlgn="auto">
              <a:spcAft>
                <a:spcPts val="0"/>
              </a:spcAft>
            </a:pPr>
            <a:endParaRPr lang="zh-CN" altLang="en-US" sz="4400" b="0" dirty="0">
              <a:latin typeface="Courier New" panose="020703090202050204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B3B5809-7D87-F544-9F5B-01C516BE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4" y="1772816"/>
            <a:ext cx="292100" cy="20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C28775-19CA-E04E-BBFA-E2761B4A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38" y="808162"/>
            <a:ext cx="5549900" cy="2222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513A90D-631A-5C4C-B827-023CE47DE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65" y="3284984"/>
            <a:ext cx="3914281" cy="5760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FC813A-2235-954C-A390-3134C7BB91A9}"/>
              </a:ext>
            </a:extLst>
          </p:cNvPr>
          <p:cNvSpPr/>
          <p:nvPr/>
        </p:nvSpPr>
        <p:spPr>
          <a:xfrm>
            <a:off x="179512" y="328498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又由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C234921-A170-9C44-8451-9C788802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08" y="3471416"/>
            <a:ext cx="292100" cy="2032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9BDACDB-4609-F84B-ADC1-14BE48125357}"/>
              </a:ext>
            </a:extLst>
          </p:cNvPr>
          <p:cNvSpPr/>
          <p:nvPr/>
        </p:nvSpPr>
        <p:spPr>
          <a:xfrm>
            <a:off x="5383608" y="328498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系数矩阵严格对角占优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4400D81-DBBE-1A44-A36A-8D962F3E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4149080"/>
            <a:ext cx="292100" cy="2032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81BF845-8464-024A-9854-8AC153AB061A}"/>
              </a:ext>
            </a:extLst>
          </p:cNvPr>
          <p:cNvSpPr/>
          <p:nvPr/>
        </p:nvSpPr>
        <p:spPr>
          <a:xfrm>
            <a:off x="1187624" y="3989070"/>
            <a:ext cx="776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方程组存在唯一解，解出                    ，代入下式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ED9F5F6-69CE-E546-8497-449D06FB6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" y="4480637"/>
            <a:ext cx="9144000" cy="228347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2A0B2CD-F68E-0B47-99B0-56AF491C2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107" y="4154505"/>
            <a:ext cx="1816100" cy="2794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351A261-A036-4F45-AC97-AF21B7EC7090}"/>
              </a:ext>
            </a:extLst>
          </p:cNvPr>
          <p:cNvSpPr/>
          <p:nvPr/>
        </p:nvSpPr>
        <p:spPr>
          <a:xfrm>
            <a:off x="386239" y="6288458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得三次样条函数的分段表达式</a:t>
            </a:r>
          </a:p>
        </p:txBody>
      </p:sp>
    </p:spTree>
    <p:extLst>
      <p:ext uri="{BB962C8B-B14F-4D97-AF65-F5344CB8AC3E}">
        <p14:creationId xmlns:p14="http://schemas.microsoft.com/office/powerpoint/2010/main" val="218807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3D2C188-FC7E-456E-B290-120D61181E83}"/>
              </a:ext>
            </a:extLst>
          </p:cNvPr>
          <p:cNvSpPr txBox="1">
            <a:spLocks noChangeArrowheads="1"/>
          </p:cNvSpPr>
          <p:nvPr/>
        </p:nvSpPr>
        <p:spPr>
          <a:xfrm>
            <a:off x="1583668" y="296652"/>
            <a:ext cx="5976664" cy="5040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0000FF"/>
                </a:solidFill>
                <a:latin typeface="Courier New" panose="02070309020205020404" pitchFamily="49" charset="0"/>
              </a:rPr>
              <a:t>第二类端点约束</a:t>
            </a:r>
            <a:endParaRPr lang="zh-CN" altLang="en-US" sz="3200" dirty="0">
              <a:solidFill>
                <a:srgbClr val="FF0000"/>
              </a:solidFill>
              <a:latin typeface="+mn-ea"/>
            </a:endParaRPr>
          </a:p>
          <a:p>
            <a:pPr fontAlgn="auto">
              <a:spcAft>
                <a:spcPts val="0"/>
              </a:spcAft>
            </a:pPr>
            <a:endParaRPr lang="zh-CN" altLang="en-US" sz="4400" b="0" dirty="0">
              <a:latin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8D9D4C-D6DD-1946-8EDB-14CC68DCDC52}"/>
              </a:ext>
            </a:extLst>
          </p:cNvPr>
          <p:cNvSpPr/>
          <p:nvPr/>
        </p:nvSpPr>
        <p:spPr>
          <a:xfrm>
            <a:off x="179512" y="800708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已知边界端点处的二阶导数值：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E37736-813D-AB41-9F4A-A092A722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53" y="1330889"/>
            <a:ext cx="3263900" cy="406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4046FC3-9152-3949-8180-B3BB14E7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56842"/>
            <a:ext cx="6030126" cy="35153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B492A12-0C97-ED44-AF40-CEE8C7E7CD1B}"/>
              </a:ext>
            </a:extLst>
          </p:cNvPr>
          <p:cNvSpPr/>
          <p:nvPr/>
        </p:nvSpPr>
        <p:spPr>
          <a:xfrm>
            <a:off x="755576" y="16096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CB277-CD34-AC4D-B62F-CE530096F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052" y="2224864"/>
            <a:ext cx="3073400" cy="304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750EA5C-C7FF-014D-9D13-BFD01C485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521" y="2619032"/>
            <a:ext cx="4381500" cy="355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BAD8F0B-0860-CB41-9F54-4494FC5EA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505" y="2132856"/>
            <a:ext cx="124877" cy="7159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1B30CEC-C969-DF4A-9EB4-EC385FDAB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397" y="2393116"/>
            <a:ext cx="292100" cy="2032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19855C8-8A06-5840-99F4-76CB02C8635A}"/>
              </a:ext>
            </a:extLst>
          </p:cNvPr>
          <p:cNvSpPr/>
          <p:nvPr/>
        </p:nvSpPr>
        <p:spPr>
          <a:xfrm>
            <a:off x="179512" y="2935312"/>
            <a:ext cx="4597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得到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个方程组成的方程组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F1F4938-E7FB-7A45-B793-C16F356CE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8" y="5301899"/>
            <a:ext cx="3436664" cy="58721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CCCF587-CC59-2646-A328-BA0B4827A87E}"/>
              </a:ext>
            </a:extLst>
          </p:cNvPr>
          <p:cNvSpPr/>
          <p:nvPr/>
        </p:nvSpPr>
        <p:spPr>
          <a:xfrm>
            <a:off x="179512" y="5299580"/>
            <a:ext cx="895629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又由                                        知其也是严格对角占优矩阵</a:t>
            </a:r>
            <a:endParaRPr lang="en-US" altLang="zh-CN" sz="28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存在唯一解，可用追赶法求解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之后，带回得到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</a:rPr>
              <a:t>的分</a:t>
            </a:r>
            <a:endParaRPr lang="en-US" altLang="zh-CN" sz="2800" b="0" dirty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段表达式。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0BF628-9F41-2144-B19E-CF0A2AE0A6D5}"/>
              </a:ext>
            </a:extLst>
          </p:cNvPr>
          <p:cNvSpPr/>
          <p:nvPr/>
        </p:nvSpPr>
        <p:spPr>
          <a:xfrm>
            <a:off x="290462" y="2260003"/>
            <a:ext cx="199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令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=1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C58BE5-B6E0-654E-BB58-C3101514EE61}"/>
              </a:ext>
            </a:extLst>
          </p:cNvPr>
          <p:cNvSpPr/>
          <p:nvPr/>
        </p:nvSpPr>
        <p:spPr bwMode="auto">
          <a:xfrm>
            <a:off x="5296658" y="2150866"/>
            <a:ext cx="1808351" cy="82376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F8A604-CBEE-DF4A-9899-B8E274CCB3C5}"/>
              </a:ext>
            </a:extLst>
          </p:cNvPr>
          <p:cNvSpPr txBox="1"/>
          <p:nvPr/>
        </p:nvSpPr>
        <p:spPr>
          <a:xfrm>
            <a:off x="7094021" y="23305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+mn-ea"/>
                <a:ea typeface="+mn-ea"/>
              </a:rPr>
              <a:t>常数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483661-7672-8C46-A6C6-761089FED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517" y="3526788"/>
            <a:ext cx="5918950" cy="1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7" grpId="0"/>
      <p:bldP spid="28" grpId="0"/>
      <p:bldP spid="29" grpId="0" animBg="1"/>
      <p:bldP spid="3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9BDFA17C-DA2A-48F5-ADC6-489CF1AF0BDA}"/>
              </a:ext>
            </a:extLst>
          </p:cNvPr>
          <p:cNvSpPr txBox="1"/>
          <p:nvPr/>
        </p:nvSpPr>
        <p:spPr>
          <a:xfrm>
            <a:off x="6845346" y="12509"/>
            <a:ext cx="229865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具体推导过程不做要求仅供了解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1E40A72-49D2-9B4B-8D8C-E8725F3DC76F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378998"/>
            <a:ext cx="5976664" cy="5040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b="0" dirty="0">
                <a:solidFill>
                  <a:srgbClr val="0000FF"/>
                </a:solidFill>
                <a:latin typeface="Courier New" panose="02070309020205020404" pitchFamily="49" charset="0"/>
              </a:rPr>
              <a:t>第三类端点约束</a:t>
            </a:r>
            <a:endParaRPr lang="zh-CN" altLang="en-US" sz="4400" b="0" dirty="0">
              <a:latin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49050-B99E-2F46-BD26-9E9CED83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29" y="980095"/>
            <a:ext cx="3873500" cy="3429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D95E82B-0DB4-2C40-A3D1-C785B5F6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88" y="1637432"/>
            <a:ext cx="1066800" cy="279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536F874-0A11-734B-88B3-59AF7449E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84538" y="1334519"/>
            <a:ext cx="292100" cy="20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B16A61-FABD-B046-8003-D0C3CF8DE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9" y="1528389"/>
            <a:ext cx="2628900" cy="393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55AADD7-7AAC-174E-8FFF-BC2187061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7230" y="1381150"/>
            <a:ext cx="292100" cy="2032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B530A7A9-6A90-2347-BE6B-E51AC00A34F5}"/>
              </a:ext>
            </a:extLst>
          </p:cNvPr>
          <p:cNvSpPr/>
          <p:nvPr/>
        </p:nvSpPr>
        <p:spPr>
          <a:xfrm>
            <a:off x="4578736" y="142196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E4ED09-9543-3845-AA18-F4300281F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915" y="1615567"/>
            <a:ext cx="889000" cy="2794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42E1507-5671-E544-9701-2B869B700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28" y="2195013"/>
            <a:ext cx="292100" cy="20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EB6D06-87EB-A042-AF7C-7D5FAF3C8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461" y="1982897"/>
            <a:ext cx="4436086" cy="66357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DD818DD-DE0D-0842-8ABE-6DDF51E84C16}"/>
              </a:ext>
            </a:extLst>
          </p:cNvPr>
          <p:cNvSpPr/>
          <p:nvPr/>
        </p:nvSpPr>
        <p:spPr>
          <a:xfrm>
            <a:off x="391589" y="340577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C6D82F-3D74-FB46-BFA2-EE5B558E3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4988" y="2646467"/>
            <a:ext cx="4318000" cy="71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6C8236-CED0-8C44-A9EE-DE2996CA4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838" y="4202712"/>
            <a:ext cx="4191000" cy="4318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23AC659-35DE-CB40-8346-F193824C4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79" y="5209481"/>
            <a:ext cx="292100" cy="203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BD3B6A1-D4A1-9C46-95D7-75D196E3F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778" y="5809506"/>
            <a:ext cx="6030126" cy="35153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B2CDD75-26FA-8447-8B51-9031F7E0BBDE}"/>
              </a:ext>
            </a:extLst>
          </p:cNvPr>
          <p:cNvSpPr/>
          <p:nvPr/>
        </p:nvSpPr>
        <p:spPr>
          <a:xfrm>
            <a:off x="427861" y="56612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5B61F4C-F743-2E47-9C81-ADC761C90E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323375" y="5209481"/>
            <a:ext cx="154154" cy="88381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E6DF484-B5B7-CC45-9A37-C7DB618B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213" y="5549788"/>
            <a:ext cx="292100" cy="203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4B7DE1-53E4-EE73-96EB-0015B7C28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1879" y="3378338"/>
            <a:ext cx="1930400" cy="635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A07CEB-907B-8897-BB66-82F04C2878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1541" y="3365638"/>
            <a:ext cx="2997200" cy="66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E264A-2C81-F51F-884A-D7F475CC12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4641" y="5153835"/>
            <a:ext cx="3365500" cy="30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1FE733-00BE-F5AD-7CB7-BFF0791205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5955" y="1989552"/>
            <a:ext cx="3084776" cy="562329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51814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C2074-6C14-44D9-A0F2-E678F6D2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5" y="1060684"/>
            <a:ext cx="8468490" cy="546466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920A579-316B-D84F-18DE-0308EFEB1965}"/>
              </a:ext>
            </a:extLst>
          </p:cNvPr>
          <p:cNvSpPr txBox="1">
            <a:spLocks noChangeArrowheads="1"/>
          </p:cNvSpPr>
          <p:nvPr/>
        </p:nvSpPr>
        <p:spPr>
          <a:xfrm>
            <a:off x="2785488" y="500619"/>
            <a:ext cx="3573024" cy="523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6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4.2 </a:t>
            </a:r>
            <a:r>
              <a:rPr lang="zh-CN" altLang="en-US" sz="3600" b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多项式插值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159279-FAA5-3190-E132-525AC863A339}"/>
              </a:ext>
            </a:extLst>
          </p:cNvPr>
          <p:cNvSpPr txBox="1"/>
          <p:nvPr/>
        </p:nvSpPr>
        <p:spPr>
          <a:xfrm>
            <a:off x="6515923" y="11154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复杂不太好计算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95AF096-B9BB-94E3-FA05-538661EB70C8}"/>
              </a:ext>
            </a:extLst>
          </p:cNvPr>
          <p:cNvCxnSpPr>
            <a:cxnSpLocks/>
          </p:cNvCxnSpPr>
          <p:nvPr/>
        </p:nvCxnSpPr>
        <p:spPr>
          <a:xfrm>
            <a:off x="3923928" y="1425600"/>
            <a:ext cx="100811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433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9BDFA17C-DA2A-48F5-ADC6-489CF1AF0BDA}"/>
              </a:ext>
            </a:extLst>
          </p:cNvPr>
          <p:cNvSpPr txBox="1"/>
          <p:nvPr/>
        </p:nvSpPr>
        <p:spPr>
          <a:xfrm>
            <a:off x="6845346" y="12509"/>
            <a:ext cx="229865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具体推导过程不做要求仅供了解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1E40A72-49D2-9B4B-8D8C-E8725F3DC76F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378998"/>
            <a:ext cx="5976664" cy="5040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b="0" dirty="0">
                <a:solidFill>
                  <a:srgbClr val="0000FF"/>
                </a:solidFill>
                <a:latin typeface="Courier New" panose="02070309020205020404" pitchFamily="49" charset="0"/>
              </a:rPr>
              <a:t>第三类端点约束</a:t>
            </a:r>
            <a:endParaRPr lang="zh-CN" altLang="en-US" sz="4400" b="0" dirty="0">
              <a:latin typeface="Courier New" panose="02070309020205020404" pitchFamily="49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57EFCAF-E491-364F-A45C-8D405C362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22003"/>
            <a:ext cx="292100" cy="203200"/>
          </a:xfrm>
          <a:prstGeom prst="rect">
            <a:avLst/>
          </a:prstGeom>
        </p:spPr>
      </p:pic>
      <p:sp>
        <p:nvSpPr>
          <p:cNvPr id="29" name="Rectangle 12">
            <a:extLst>
              <a:ext uri="{FF2B5EF4-FFF2-40B4-BE49-F238E27FC236}">
                <a16:creationId xmlns:a16="http://schemas.microsoft.com/office/drawing/2014/main" id="{5F041594-A709-EB48-8D16-DC4F57CD7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945190"/>
            <a:ext cx="6696744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800" b="0" dirty="0">
                <a:latin typeface="+mn-ea"/>
                <a:ea typeface="+mn-ea"/>
              </a:rPr>
              <a:t>与前面的</a:t>
            </a:r>
            <a:r>
              <a:rPr lang="en-US" altLang="zh-CN" sz="2800" b="1" i="1" dirty="0">
                <a:solidFill>
                  <a:srgbClr val="0000CC"/>
                </a:solidFill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</a:rPr>
              <a:t>-1</a:t>
            </a:r>
            <a:r>
              <a:rPr lang="zh-CN" altLang="en-US" sz="2800" b="0" dirty="0">
                <a:latin typeface="+mn-ea"/>
                <a:ea typeface="+mn-ea"/>
              </a:rPr>
              <a:t>个方程联立得</a:t>
            </a:r>
            <a:r>
              <a:rPr lang="en-US" altLang="zh-CN" sz="2800" i="1" dirty="0">
                <a:solidFill>
                  <a:srgbClr val="0000CC"/>
                </a:solidFill>
              </a:rPr>
              <a:t>n</a:t>
            </a:r>
            <a:r>
              <a:rPr lang="zh-CN" altLang="en-US" sz="2800" b="0" dirty="0">
                <a:latin typeface="+mn-ea"/>
                <a:ea typeface="+mn-ea"/>
              </a:rPr>
              <a:t>阶线性方程组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CC950922-A0D1-584F-9FBD-3A05C1A7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4" y="4437112"/>
            <a:ext cx="2520280" cy="1436996"/>
          </a:xfrm>
          <a:prstGeom prst="rect">
            <a:avLst/>
          </a:prstGeom>
          <a:noFill/>
          <a:ln w="38100" cmpd="dbl">
            <a:solidFill>
              <a:srgbClr val="99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系数矩阵</a:t>
            </a:r>
            <a:r>
              <a:rPr lang="zh-CN" altLang="en-US" sz="2600" b="1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严格对角占优</a:t>
            </a:r>
            <a:r>
              <a:rPr lang="zh-CN" altLang="en-US" sz="2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，方程组</a:t>
            </a:r>
            <a:r>
              <a:rPr lang="zh-CN" altLang="en-US" sz="2600" b="1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存在唯一解</a:t>
            </a:r>
            <a:r>
              <a:rPr lang="zh-CN" altLang="en-US" sz="2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4B5E0D-342B-5804-278F-6DAADCCD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96" y="2301521"/>
            <a:ext cx="5562600" cy="2006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6568D6-932F-5989-C605-A2229F4A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912764"/>
            <a:ext cx="5334000" cy="29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ACC520-9B27-DDA0-E99C-49CE90860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390" y="1540996"/>
            <a:ext cx="3270610" cy="296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35CB6-9210-65DA-CB9F-35D9550F6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34" y="1572485"/>
            <a:ext cx="155283" cy="6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57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>
            <a:extLst>
              <a:ext uri="{FF2B5EF4-FFF2-40B4-BE49-F238E27FC236}">
                <a16:creationId xmlns:a16="http://schemas.microsoft.com/office/drawing/2014/main" id="{F26E89E2-9588-4A4A-8B7E-E7A7FE5FE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5186" y="281782"/>
            <a:ext cx="5733628" cy="762000"/>
          </a:xfrm>
        </p:spPr>
        <p:txBody>
          <a:bodyPr anchor="ctr">
            <a:normAutofit/>
          </a:bodyPr>
          <a:lstStyle/>
          <a:p>
            <a:pPr algn="ctr" eaLnBrk="1" hangingPunct="1"/>
            <a:r>
              <a:rPr lang="zh-CN" altLang="en-US" sz="4000" dirty="0">
                <a:latin typeface="Courier New" panose="02070309020205020404" pitchFamily="49" charset="0"/>
              </a:rPr>
              <a:t>三次样条函数计算小结</a:t>
            </a:r>
          </a:p>
        </p:txBody>
      </p:sp>
      <p:sp>
        <p:nvSpPr>
          <p:cNvPr id="828419" name="Rectangle 3">
            <a:extLst>
              <a:ext uri="{FF2B5EF4-FFF2-40B4-BE49-F238E27FC236}">
                <a16:creationId xmlns:a16="http://schemas.microsoft.com/office/drawing/2014/main" id="{B247A4AA-23FF-49F0-936D-C5774A0BB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24744"/>
            <a:ext cx="84582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q"/>
            </a:pPr>
            <a:r>
              <a:rPr lang="zh-CN" altLang="en-US" sz="2800" b="1" dirty="0"/>
              <a:t> 综上所述，满足插值条件</a:t>
            </a:r>
            <a:r>
              <a:rPr lang="en-US" altLang="zh-CN" sz="2800" b="1" i="1" dirty="0"/>
              <a:t>S</a:t>
            </a:r>
            <a:r>
              <a:rPr lang="en-US" altLang="zh-CN" sz="2800" b="1" dirty="0"/>
              <a:t>(</a:t>
            </a:r>
            <a:r>
              <a:rPr lang="en-US" altLang="zh-CN" sz="2800" b="1" i="1" dirty="0" err="1"/>
              <a:t>x</a:t>
            </a:r>
            <a:r>
              <a:rPr lang="en-US" altLang="zh-CN" sz="2800" b="1" i="1" baseline="-25000" dirty="0" err="1"/>
              <a:t>j</a:t>
            </a:r>
            <a:r>
              <a:rPr lang="en-US" altLang="zh-CN" sz="2800" b="1" dirty="0"/>
              <a:t>)= </a:t>
            </a:r>
            <a:r>
              <a:rPr lang="en-US" altLang="zh-CN" sz="2800" b="1" i="1" dirty="0" err="1"/>
              <a:t>y</a:t>
            </a:r>
            <a:r>
              <a:rPr lang="en-US" altLang="zh-CN" sz="2800" b="1" i="1" baseline="-25000" dirty="0" err="1"/>
              <a:t>j</a:t>
            </a:r>
            <a:r>
              <a:rPr lang="en-US" altLang="zh-CN" sz="2800" b="1" i="1" baseline="-25000" dirty="0"/>
              <a:t> </a:t>
            </a:r>
            <a:r>
              <a:rPr lang="zh-CN" altLang="en-US" sz="2800" b="1" dirty="0"/>
              <a:t>和某一类边界条件的三次样条函数</a:t>
            </a:r>
            <a:r>
              <a:rPr lang="zh-CN" altLang="en-US" sz="28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存在且唯一</a:t>
            </a:r>
            <a:r>
              <a:rPr lang="zh-CN" altLang="en-US" sz="2800" b="1" dirty="0"/>
              <a:t>！</a:t>
            </a:r>
          </a:p>
        </p:txBody>
      </p:sp>
      <p:sp>
        <p:nvSpPr>
          <p:cNvPr id="828420" name="Rectangle 4">
            <a:extLst>
              <a:ext uri="{FF2B5EF4-FFF2-40B4-BE49-F238E27FC236}">
                <a16:creationId xmlns:a16="http://schemas.microsoft.com/office/drawing/2014/main" id="{F87957F6-3666-41F3-9F28-46A0D49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43944"/>
            <a:ext cx="2733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3300"/>
              </a:buClr>
              <a:buFont typeface="Wingdings" panose="05000000000000000000" pitchFamily="2" charset="2"/>
              <a:buChar char="q"/>
            </a:pPr>
            <a:r>
              <a:rPr lang="zh-CN" altLang="en-US" sz="2800" b="1"/>
              <a:t> 具体计算过程</a:t>
            </a:r>
          </a:p>
        </p:txBody>
      </p:sp>
      <p:sp>
        <p:nvSpPr>
          <p:cNvPr id="828422" name="Rectangle 6">
            <a:extLst>
              <a:ext uri="{FF2B5EF4-FFF2-40B4-BE49-F238E27FC236}">
                <a16:creationId xmlns:a16="http://schemas.microsoft.com/office/drawing/2014/main" id="{D0772D43-3D57-4891-BB8D-E471D37B4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77344"/>
            <a:ext cx="7924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3300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/>
              <a:t> </a:t>
            </a:r>
            <a:r>
              <a:rPr lang="zh-CN" altLang="en-US" sz="2800" b="1" dirty="0">
                <a:ea typeface="楷体_GB2312" pitchFamily="49" charset="-122"/>
              </a:rPr>
              <a:t>根据插值条件</a:t>
            </a:r>
            <a:r>
              <a:rPr lang="en-US" altLang="zh-CN" sz="2800" b="1" i="1" dirty="0"/>
              <a:t>S</a:t>
            </a:r>
            <a:r>
              <a:rPr lang="en-US" altLang="zh-CN" sz="2800" b="1" dirty="0">
                <a:ea typeface="楷体_GB2312" pitchFamily="49" charset="-122"/>
              </a:rPr>
              <a:t>(</a:t>
            </a:r>
            <a:r>
              <a:rPr lang="en-US" altLang="zh-CN" sz="2800" b="1" i="1" dirty="0" err="1">
                <a:ea typeface="楷体_GB2312" pitchFamily="49" charset="-122"/>
              </a:rPr>
              <a:t>x</a:t>
            </a:r>
            <a:r>
              <a:rPr lang="en-US" altLang="zh-CN" sz="2800" b="1" i="1" baseline="-25000" dirty="0" err="1">
                <a:ea typeface="楷体_GB2312" pitchFamily="49" charset="-122"/>
              </a:rPr>
              <a:t>j</a:t>
            </a:r>
            <a:r>
              <a:rPr lang="en-US" altLang="zh-CN" sz="2800" b="1" dirty="0">
                <a:ea typeface="楷体_GB2312" pitchFamily="49" charset="-122"/>
              </a:rPr>
              <a:t>)= </a:t>
            </a:r>
            <a:r>
              <a:rPr lang="en-US" altLang="zh-CN" sz="2800" b="1" i="1" dirty="0" err="1">
                <a:ea typeface="楷体_GB2312" pitchFamily="49" charset="-122"/>
              </a:rPr>
              <a:t>y</a:t>
            </a:r>
            <a:r>
              <a:rPr lang="en-US" altLang="zh-CN" sz="2800" b="1" i="1" baseline="-25000" dirty="0" err="1">
                <a:ea typeface="楷体_GB2312" pitchFamily="49" charset="-122"/>
              </a:rPr>
              <a:t>j</a:t>
            </a:r>
            <a:r>
              <a:rPr lang="en-US" altLang="zh-CN" sz="2800" b="1" i="1" baseline="-25000" dirty="0">
                <a:ea typeface="楷体_GB2312" pitchFamily="49" charset="-122"/>
              </a:rPr>
              <a:t> </a:t>
            </a:r>
            <a:r>
              <a:rPr lang="zh-CN" altLang="en-US" sz="2800" b="1" dirty="0">
                <a:ea typeface="楷体_GB2312" pitchFamily="49" charset="-122"/>
              </a:rPr>
              <a:t>和给定的边界条件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列出方程组</a:t>
            </a:r>
            <a:r>
              <a:rPr lang="zh-CN" altLang="en-US" sz="2800" b="1" dirty="0">
                <a:ea typeface="楷体_GB2312" pitchFamily="49" charset="-122"/>
              </a:rPr>
              <a:t>；</a:t>
            </a:r>
          </a:p>
        </p:txBody>
      </p:sp>
      <p:sp>
        <p:nvSpPr>
          <p:cNvPr id="828423" name="Rectangle 7">
            <a:extLst>
              <a:ext uri="{FF2B5EF4-FFF2-40B4-BE49-F238E27FC236}">
                <a16:creationId xmlns:a16="http://schemas.microsoft.com/office/drawing/2014/main" id="{8087E408-E194-4DC9-A523-A8C1888BF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67944"/>
            <a:ext cx="792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3300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/>
              <a:t> </a:t>
            </a:r>
            <a:r>
              <a:rPr lang="zh-CN" altLang="en-US" sz="2800" b="1" dirty="0">
                <a:ea typeface="楷体_GB2312" pitchFamily="49" charset="-122"/>
              </a:rPr>
              <a:t>求出该线性方程组的解</a:t>
            </a:r>
            <a:r>
              <a:rPr lang="en-US" altLang="zh-CN" sz="2800" b="1" i="1" dirty="0">
                <a:solidFill>
                  <a:srgbClr val="0000FF"/>
                </a:solidFill>
              </a:rPr>
              <a:t>m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0</a:t>
            </a:r>
            <a:r>
              <a:rPr lang="en-US" altLang="zh-CN" sz="2800" b="1" dirty="0">
                <a:solidFill>
                  <a:srgbClr val="0000FF"/>
                </a:solidFill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</a:rPr>
              <a:t>m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1 </a:t>
            </a:r>
            <a:r>
              <a:rPr lang="en-US" altLang="zh-CN" sz="2800" b="1" dirty="0">
                <a:solidFill>
                  <a:srgbClr val="0000FF"/>
                </a:solidFill>
              </a:rPr>
              <a:t>, </a:t>
            </a:r>
            <a:r>
              <a:rPr lang="en-US" altLang="zh-CN" sz="3200" b="1" baseline="20000" dirty="0">
                <a:solidFill>
                  <a:srgbClr val="0000FF"/>
                </a:solidFill>
              </a:rPr>
              <a:t>…</a:t>
            </a:r>
            <a:r>
              <a:rPr lang="en-US" altLang="zh-CN" sz="2800" b="1" dirty="0">
                <a:solidFill>
                  <a:srgbClr val="0000FF"/>
                </a:solidFill>
              </a:rPr>
              <a:t> , </a:t>
            </a:r>
            <a:r>
              <a:rPr lang="en-US" altLang="zh-CN" sz="2800" b="1" i="1" dirty="0" err="1">
                <a:solidFill>
                  <a:srgbClr val="0000FF"/>
                </a:solidFill>
              </a:rPr>
              <a:t>m</a:t>
            </a:r>
            <a:r>
              <a:rPr lang="en-US" altLang="zh-CN" sz="2800" b="1" i="1" baseline="-25000" dirty="0" err="1">
                <a:solidFill>
                  <a:srgbClr val="0000FF"/>
                </a:solidFill>
              </a:rPr>
              <a:t>n</a:t>
            </a:r>
            <a:r>
              <a:rPr lang="en-US" altLang="zh-CN" sz="2800" b="1" i="1" baseline="-25000" dirty="0">
                <a:solidFill>
                  <a:srgbClr val="0000FF"/>
                </a:solidFill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；</a:t>
            </a:r>
          </a:p>
        </p:txBody>
      </p:sp>
      <p:sp>
        <p:nvSpPr>
          <p:cNvPr id="828424" name="Rectangle 8">
            <a:extLst>
              <a:ext uri="{FF2B5EF4-FFF2-40B4-BE49-F238E27FC236}">
                <a16:creationId xmlns:a16="http://schemas.microsoft.com/office/drawing/2014/main" id="{5CD4B978-6DB4-4E54-828E-1C0698926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010944"/>
            <a:ext cx="82296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5000"/>
              </a:lnSpc>
              <a:buClr>
                <a:srgbClr val="FF3300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/>
              <a:t> </a:t>
            </a:r>
            <a:r>
              <a:rPr lang="zh-CN" altLang="en-US" sz="2800" b="1" dirty="0">
                <a:ea typeface="楷体_GB2312" pitchFamily="49" charset="-122"/>
              </a:rPr>
              <a:t>将</a:t>
            </a:r>
            <a:r>
              <a:rPr lang="en-US" altLang="zh-CN" sz="2800" b="1" i="1" dirty="0"/>
              <a:t>m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, </a:t>
            </a:r>
            <a:r>
              <a:rPr lang="en-US" altLang="zh-CN" sz="2800" b="1" i="1" dirty="0"/>
              <a:t>m</a:t>
            </a:r>
            <a:r>
              <a:rPr lang="en-US" altLang="zh-CN" sz="2800" b="1" baseline="-25000" dirty="0"/>
              <a:t>1 </a:t>
            </a:r>
            <a:r>
              <a:rPr lang="en-US" altLang="zh-CN" sz="2800" b="1" dirty="0"/>
              <a:t>, </a:t>
            </a:r>
            <a:r>
              <a:rPr lang="en-US" altLang="zh-CN" sz="3200" b="1" baseline="20000" dirty="0"/>
              <a:t>…</a:t>
            </a:r>
            <a:r>
              <a:rPr lang="en-US" altLang="zh-CN" sz="2800" b="1" dirty="0"/>
              <a:t> , </a:t>
            </a:r>
            <a:r>
              <a:rPr lang="en-US" altLang="zh-CN" sz="2800" b="1" i="1" dirty="0" err="1"/>
              <a:t>m</a:t>
            </a:r>
            <a:r>
              <a:rPr lang="en-US" altLang="zh-CN" sz="2800" b="1" i="1" baseline="-25000" dirty="0" err="1"/>
              <a:t>n</a:t>
            </a:r>
            <a:r>
              <a:rPr lang="zh-CN" altLang="en-US" sz="2800" b="1" dirty="0">
                <a:ea typeface="楷体_GB2312" pitchFamily="49" charset="-122"/>
              </a:rPr>
              <a:t>代入</a:t>
            </a:r>
            <a:r>
              <a:rPr lang="en-US" altLang="zh-CN" sz="2800" b="1" i="1" dirty="0" err="1"/>
              <a:t>S</a:t>
            </a:r>
            <a:r>
              <a:rPr lang="en-US" altLang="zh-CN" sz="2800" b="1" i="1" baseline="-25000" dirty="0" err="1"/>
              <a:t>j</a:t>
            </a:r>
            <a:r>
              <a:rPr lang="en-US" altLang="zh-CN" sz="2800" b="1" i="1" baseline="-25000" dirty="0"/>
              <a:t> 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x</a:t>
            </a:r>
            <a:r>
              <a:rPr lang="en-US" altLang="zh-CN" sz="2800" b="1" dirty="0"/>
              <a:t>) </a:t>
            </a:r>
            <a:r>
              <a:rPr lang="zh-CN" altLang="en-US" sz="2800" b="1" dirty="0">
                <a:ea typeface="楷体_GB2312" pitchFamily="49" charset="-122"/>
              </a:rPr>
              <a:t>的表达式，写出三次样条函数</a:t>
            </a:r>
            <a:r>
              <a:rPr lang="en-US" altLang="zh-CN" sz="2800" b="1" i="1" dirty="0">
                <a:ea typeface="楷体_GB2312" pitchFamily="49" charset="-122"/>
              </a:rPr>
              <a:t>S</a:t>
            </a:r>
            <a:r>
              <a:rPr lang="en-US" altLang="zh-CN" sz="2800" b="1" dirty="0">
                <a:ea typeface="楷体_GB2312" pitchFamily="49" charset="-122"/>
              </a:rPr>
              <a:t>(</a:t>
            </a:r>
            <a:r>
              <a:rPr lang="en-US" altLang="zh-CN" sz="2800" b="1" i="1" dirty="0">
                <a:ea typeface="楷体_GB2312" pitchFamily="49" charset="-122"/>
              </a:rPr>
              <a:t>x</a:t>
            </a:r>
            <a:r>
              <a:rPr lang="en-US" altLang="zh-CN" sz="2800" b="1" dirty="0">
                <a:ea typeface="楷体_GB2312" pitchFamily="49" charset="-122"/>
              </a:rPr>
              <a:t>)</a:t>
            </a:r>
            <a:r>
              <a:rPr lang="zh-CN" altLang="en-US" sz="2800" b="1" dirty="0">
                <a:ea typeface="楷体_GB2312" pitchFamily="49" charset="-122"/>
              </a:rPr>
              <a:t>在整个插值区间上的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分段表达式</a:t>
            </a:r>
            <a:r>
              <a:rPr lang="zh-CN" altLang="en-US" sz="2800" b="1" dirty="0">
                <a:ea typeface="楷体_GB2312" pitchFamily="49" charset="-122"/>
              </a:rPr>
              <a:t>。</a:t>
            </a:r>
          </a:p>
        </p:txBody>
      </p:sp>
      <p:sp>
        <p:nvSpPr>
          <p:cNvPr id="828425" name="Rectangle 9">
            <a:extLst>
              <a:ext uri="{FF2B5EF4-FFF2-40B4-BE49-F238E27FC236}">
                <a16:creationId xmlns:a16="http://schemas.microsoft.com/office/drawing/2014/main" id="{39EAA522-024E-4772-A293-9799A5B46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136" y="4437112"/>
            <a:ext cx="4149080" cy="523220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ea typeface="楷体_GB2312" pitchFamily="49" charset="-122"/>
              </a:rPr>
              <a:t>具体求解方法参见第三章</a:t>
            </a:r>
          </a:p>
        </p:txBody>
      </p:sp>
    </p:spTree>
    <p:extLst>
      <p:ext uri="{BB962C8B-B14F-4D97-AF65-F5344CB8AC3E}">
        <p14:creationId xmlns:p14="http://schemas.microsoft.com/office/powerpoint/2010/main" val="2104099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9" name="副标题 254978">
            <a:extLst>
              <a:ext uri="{FF2B5EF4-FFF2-40B4-BE49-F238E27FC236}">
                <a16:creationId xmlns:a16="http://schemas.microsoft.com/office/drawing/2014/main" id="{C3BCD9F2-ABAD-4C22-A316-ADCFE1AB046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496" y="404664"/>
            <a:ext cx="6156325" cy="576263"/>
          </a:xfrm>
        </p:spPr>
        <p:txBody>
          <a:bodyPr>
            <a:norm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4.10</a:t>
            </a:r>
            <a:r>
              <a:rPr lang="en-US" alt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en-US" altLang="zh-CN" sz="3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3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的函数表如下</a:t>
            </a:r>
          </a:p>
        </p:txBody>
      </p:sp>
      <p:graphicFrame>
        <p:nvGraphicFramePr>
          <p:cNvPr id="254980" name="表格 254979">
            <a:extLst>
              <a:ext uri="{FF2B5EF4-FFF2-40B4-BE49-F238E27FC236}">
                <a16:creationId xmlns:a16="http://schemas.microsoft.com/office/drawing/2014/main" id="{D9F4D809-6CAE-4211-B60D-4DB69BFC3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675865"/>
              </p:ext>
            </p:extLst>
          </p:nvPr>
        </p:nvGraphicFramePr>
        <p:xfrm>
          <a:off x="3426395" y="925028"/>
          <a:ext cx="2232025" cy="1036638"/>
        </p:xfrm>
        <a:graphic>
          <a:graphicData uri="http://schemas.openxmlformats.org/drawingml/2006/table">
            <a:tbl>
              <a:tblPr/>
              <a:tblGrid>
                <a:gridCol w="713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31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8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8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000" name="矩形 254999">
            <a:extLst>
              <a:ext uri="{FF2B5EF4-FFF2-40B4-BE49-F238E27FC236}">
                <a16:creationId xmlns:a16="http://schemas.microsoft.com/office/drawing/2014/main" id="{9735A272-611D-4A58-B491-47B235F60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" y="1917031"/>
            <a:ext cx="91440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在区间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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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上求三次样条插值函数</a:t>
            </a:r>
            <a:r>
              <a:rPr lang="en-US" altLang="zh-CN" sz="3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，使它满足边界条件</a:t>
            </a:r>
          </a:p>
          <a:p>
            <a:pPr algn="l">
              <a:spcBef>
                <a:spcPct val="2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属于</a:t>
            </a:r>
            <a:r>
              <a:rPr lang="zh-CN" altLang="en-US" sz="32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第二种边界条件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下的插值问题，故确定</a:t>
            </a:r>
            <a:r>
              <a:rPr lang="en-US" altLang="zh-CN" sz="36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600" b="0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600" b="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6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=0,1,2,3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2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三弯矩方程</a:t>
            </a:r>
            <a:r>
              <a:rPr lang="zh-CN" altLang="en-US" sz="32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  <a:p>
            <a:pPr algn="l">
              <a:spcBef>
                <a:spcPct val="20000"/>
              </a:spcBef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由已知边界条件，有</a:t>
            </a:r>
            <a:endParaRPr lang="en-US" altLang="zh-CN"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spcBef>
                <a:spcPct val="20000"/>
              </a:spcBef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求解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200" b="0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的方程组为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3A4AE4-713D-4A70-A1C1-A45D796CCE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579774"/>
            <a:ext cx="2762412" cy="335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13ECA1-E6DA-064A-A5BD-CE0B9C03B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91" y="4149279"/>
            <a:ext cx="4472757" cy="545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C30001-07D3-F843-9B9B-A71FC6E80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5" y="4797351"/>
            <a:ext cx="4176205" cy="4621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542FF8-AC57-5E4A-A0D3-201B01C6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944" y="5373415"/>
            <a:ext cx="4004926" cy="103031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47B82BD-641E-CF27-A4B2-E61F93296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302" y="0"/>
            <a:ext cx="3235698" cy="952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DF5F62-98B0-6AE0-D9B4-81EE82551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1230" y="1062493"/>
            <a:ext cx="1749842" cy="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4" name="矩形 256023">
            <a:extLst>
              <a:ext uri="{FF2B5EF4-FFF2-40B4-BE49-F238E27FC236}">
                <a16:creationId xmlns:a16="http://schemas.microsoft.com/office/drawing/2014/main" id="{1246BFC7-1121-4073-BF80-769631C80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46" y="620688"/>
            <a:ext cx="8374310" cy="564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根据给定数据算出</a:t>
            </a:r>
            <a:r>
              <a:rPr lang="zh-CN" altLang="en-US" sz="32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en-US" altLang="zh-CN" sz="3200" b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代入</a:t>
            </a:r>
            <a:endParaRPr lang="en-US" altLang="zh-CN"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 得方程组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0B97CD-7D03-774E-A369-2BD605F9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775941"/>
            <a:ext cx="3207427" cy="12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6DC9FB-858B-C545-9BDB-60733129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01" y="1268760"/>
            <a:ext cx="7560840" cy="21602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AE0975-909F-C74B-8FC0-645E89DD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227" y="3562122"/>
            <a:ext cx="3501661" cy="10177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425141-EFD9-7E4F-AE50-331762542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700" y="620688"/>
            <a:ext cx="1476713" cy="421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41FA03-E539-854C-9576-78723733F5E2}"/>
                  </a:ext>
                </a:extLst>
              </p:cNvPr>
              <p:cNvSpPr/>
              <p:nvPr/>
            </p:nvSpPr>
            <p:spPr>
              <a:xfrm>
                <a:off x="557018" y="1151401"/>
                <a:ext cx="414582" cy="584775"/>
              </a:xfrm>
              <a:prstGeom prst="rect">
                <a:avLst/>
              </a:prstGeom>
            </p:spPr>
            <p:txBody>
              <a:bodyPr wrap="square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∵</m:t>
                      </m:r>
                    </m:oMath>
                  </m:oMathPara>
                </a14:m>
                <a:endParaRPr lang="zh-CN" alt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41FA03-E539-854C-9576-78723733F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18" y="1151401"/>
                <a:ext cx="414582" cy="584775"/>
              </a:xfrm>
              <a:prstGeom prst="rect">
                <a:avLst/>
              </a:prstGeom>
              <a:blipFill>
                <a:blip r:embed="rId6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EDD582D-1300-6A43-B951-A3432CC6E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46" y="2348880"/>
            <a:ext cx="292100" cy="20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4DB959-EB0F-8F38-0AD5-A07DE64D3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9580" y="0"/>
            <a:ext cx="3699384" cy="536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58CEF3-726B-7E7E-1828-CD724B0EE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963" y="545275"/>
            <a:ext cx="2286000" cy="3302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0A81038-18C4-0F69-6D8F-999AA1CDD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792529"/>
              </p:ext>
            </p:extLst>
          </p:nvPr>
        </p:nvGraphicFramePr>
        <p:xfrm>
          <a:off x="6369477" y="897388"/>
          <a:ext cx="1842721" cy="670616"/>
        </p:xfrm>
        <a:graphic>
          <a:graphicData uri="http://schemas.openxmlformats.org/drawingml/2006/table">
            <a:tbl>
              <a:tblPr/>
              <a:tblGrid>
                <a:gridCol w="589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23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4" marB="4573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下箭头 10">
            <a:extLst>
              <a:ext uri="{FF2B5EF4-FFF2-40B4-BE49-F238E27FC236}">
                <a16:creationId xmlns:a16="http://schemas.microsoft.com/office/drawing/2014/main" id="{97870543-3AD7-BFAF-908F-C24116EBE578}"/>
              </a:ext>
            </a:extLst>
          </p:cNvPr>
          <p:cNvSpPr/>
          <p:nvPr/>
        </p:nvSpPr>
        <p:spPr bwMode="auto">
          <a:xfrm rot="3166021">
            <a:off x="5781811" y="1115364"/>
            <a:ext cx="183091" cy="416603"/>
          </a:xfrm>
          <a:prstGeom prst="downArrow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279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48" name="矩形 257047">
            <a:extLst>
              <a:ext uri="{FF2B5EF4-FFF2-40B4-BE49-F238E27FC236}">
                <a16:creationId xmlns:a16="http://schemas.microsoft.com/office/drawing/2014/main" id="{E2FC400E-B524-4804-851B-65F96E542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825500"/>
            <a:ext cx="9144000" cy="23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解得		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-3/4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， 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-9/4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又因为	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m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200" b="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0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即得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在各子区间上的表达式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3200" b="0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(</a:t>
            </a:r>
            <a:r>
              <a:rPr lang="en-US" altLang="zh-CN" sz="3200" b="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0, 1, 2)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3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在区间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2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上的表达式为：</a:t>
            </a:r>
          </a:p>
        </p:txBody>
      </p:sp>
      <p:sp>
        <p:nvSpPr>
          <p:cNvPr id="257051" name="矩形 257050">
            <a:extLst>
              <a:ext uri="{FF2B5EF4-FFF2-40B4-BE49-F238E27FC236}">
                <a16:creationId xmlns:a16="http://schemas.microsoft.com/office/drawing/2014/main" id="{6709F2F7-0E52-48D8-85C3-026187A80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104087"/>
            <a:ext cx="8276465" cy="117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spcBef>
                <a:spcPct val="2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en-US" altLang="zh-CN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</a:t>
            </a:r>
            <a:r>
              <a:rPr lang="zh-CN" altLang="en-US" sz="3200" b="0" dirty="0">
                <a:latin typeface="黑体" panose="02010609060101010101" pitchFamily="49" charset="-122"/>
                <a:ea typeface="黑体" panose="02010609060101010101" pitchFamily="49" charset="-122"/>
              </a:rPr>
              <a:t>代入上式化简，得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D4ADC6-C612-3E40-ABDD-F513F908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9" y="4200873"/>
            <a:ext cx="8431475" cy="4522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7CE6BB-67DC-9E41-A8D1-137EF66C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3329850"/>
            <a:ext cx="9144000" cy="6752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F2A5C04-9F6B-CC40-8948-B69A8F11F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762" y="5223907"/>
            <a:ext cx="4883500" cy="7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3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72" name="矩形 258071">
            <a:extLst>
              <a:ext uri="{FF2B5EF4-FFF2-40B4-BE49-F238E27FC236}">
                <a16:creationId xmlns:a16="http://schemas.microsoft.com/office/drawing/2014/main" id="{D60E5F38-F9E7-429B-8695-ED0D5416A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19883"/>
            <a:ext cx="7848872" cy="38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  <a:buClr>
                <a:srgbClr val="27305F"/>
              </a:buClr>
              <a:buSzPct val="60000"/>
            </a:pP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同理，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上的表达式为</a:t>
            </a:r>
            <a:r>
              <a:rPr lang="zh-CN" altLang="en-US" sz="2800" b="0" dirty="0"/>
              <a:t> </a:t>
            </a:r>
          </a:p>
        </p:txBody>
      </p:sp>
      <p:sp>
        <p:nvSpPr>
          <p:cNvPr id="258073" name="矩形 258072">
            <a:extLst>
              <a:ext uri="{FF2B5EF4-FFF2-40B4-BE49-F238E27FC236}">
                <a16:creationId xmlns:a16="http://schemas.microsoft.com/office/drawing/2014/main" id="{9A229F49-A662-4DF5-9B8B-BC73049E0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827223"/>
            <a:ext cx="8424936" cy="49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故所求的三次样条插值函数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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1,</a:t>
            </a:r>
            <a:r>
              <a:rPr lang="zh-CN" altLang="en-US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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上的表达式为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B17A6-094A-FF47-BD7E-5B3E8D0F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5" y="3615696"/>
            <a:ext cx="7610869" cy="16855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56042E-C8F3-5F4E-979C-3D94F69B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205097"/>
            <a:ext cx="4215629" cy="13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72" grpId="0"/>
      <p:bldP spid="25807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标题 260097">
            <a:extLst>
              <a:ext uri="{FF2B5EF4-FFF2-40B4-BE49-F238E27FC236}">
                <a16:creationId xmlns:a16="http://schemas.microsoft.com/office/drawing/2014/main" id="{A528106E-DDFF-4775-BEBB-A323A95DE4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02024" y="116632"/>
            <a:ext cx="4139952" cy="692150"/>
          </a:xfrm>
        </p:spPr>
        <p:txBody>
          <a:bodyPr anchor="ctr">
            <a:normAutofit fontScale="90000"/>
          </a:bodyPr>
          <a:lstStyle/>
          <a:p>
            <a:r>
              <a:rPr lang="en-US" altLang="zh-CN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4.7.4 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算法程序</a:t>
            </a:r>
          </a:p>
        </p:txBody>
      </p:sp>
      <p:sp>
        <p:nvSpPr>
          <p:cNvPr id="260099" name="副标题 260098">
            <a:extLst>
              <a:ext uri="{FF2B5EF4-FFF2-40B4-BE49-F238E27FC236}">
                <a16:creationId xmlns:a16="http://schemas.microsoft.com/office/drawing/2014/main" id="{7C3C865B-C04C-4459-AC38-AE0410BFBF4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5840" y="836712"/>
            <a:ext cx="7452320" cy="2065243"/>
          </a:xfrm>
        </p:spPr>
        <p:txBody>
          <a:bodyPr>
            <a:normAutofit lnSpcReduction="10000"/>
          </a:bodyPr>
          <a:lstStyle/>
          <a:p>
            <a:pPr algn="l" eaLnBrk="0" hangingPunct="0">
              <a:lnSpc>
                <a:spcPct val="120000"/>
              </a:lnSpc>
              <a:spcBef>
                <a:spcPct val="50000"/>
              </a:spcBef>
              <a:buClr>
                <a:srgbClr val="27305F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+mn-ea"/>
              </a:rPr>
              <a:t>三次样条曲线具有很好的光滑度，当节点逐渐加密时，整体上能很好地逼近被插函数，导数值也收敛于被插函数的导数，不会发生龙格现象。因此在计算机辅助设计中有广泛的应用。</a:t>
            </a:r>
            <a:r>
              <a:rPr lang="zh-CN" altLang="en-US" sz="2800" dirty="0">
                <a:latin typeface="+mn-ea"/>
              </a:rPr>
              <a:t>   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200677F-6AE3-4A65-8E60-DBEF92282883}"/>
              </a:ext>
            </a:extLst>
          </p:cNvPr>
          <p:cNvSpPr txBox="1">
            <a:spLocks/>
          </p:cNvSpPr>
          <p:nvPr/>
        </p:nvSpPr>
        <p:spPr>
          <a:xfrm>
            <a:off x="1043608" y="3140968"/>
            <a:ext cx="7056784" cy="50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程序实现</a:t>
            </a:r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csfit.m</a:t>
            </a:r>
            <a:endParaRPr lang="zh-CN" alt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75D7CF-0965-E443-B837-95F6A9AC70EC}"/>
              </a:ext>
            </a:extLst>
          </p:cNvPr>
          <p:cNvSpPr/>
          <p:nvPr/>
        </p:nvSpPr>
        <p:spPr>
          <a:xfrm>
            <a:off x="1399425" y="3645024"/>
            <a:ext cx="6056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以三弯矩方程组表达＋第一类端点约束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2EEB4E-DC73-8260-2C84-5F417958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67" y="4206126"/>
            <a:ext cx="3060700" cy="355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B3C860-A300-1798-CCCD-AFF24307C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35" y="4219252"/>
            <a:ext cx="3697373" cy="14806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7F6DEE-15AB-4F3D-F052-67764871C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270" y="4648993"/>
            <a:ext cx="2926517" cy="11247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50C621-69B1-6302-25E5-A637FB227466}"/>
              </a:ext>
            </a:extLst>
          </p:cNvPr>
          <p:cNvSpPr txBox="1"/>
          <p:nvPr/>
        </p:nvSpPr>
        <p:spPr>
          <a:xfrm>
            <a:off x="6046013" y="321297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中文教材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P204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0087888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9E928572-82F0-4B3D-B9EC-70CDFE997772}"/>
              </a:ext>
            </a:extLst>
          </p:cNvPr>
          <p:cNvSpPr txBox="1">
            <a:spLocks noChangeArrowheads="1"/>
          </p:cNvSpPr>
          <p:nvPr/>
        </p:nvSpPr>
        <p:spPr>
          <a:xfrm>
            <a:off x="305780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算法程序中线性方程组的构造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F86EA4F-A754-4D44-ADDD-3456F721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4" y="2586236"/>
            <a:ext cx="292100" cy="20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677E3D-CDAB-0A44-A652-0FEDDB32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501404"/>
            <a:ext cx="6030126" cy="3515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AE9B7E2-EE59-9A4C-B450-00DC1A48A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565704"/>
            <a:ext cx="7747000" cy="7366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A52CC3-3E53-8341-899A-687C64795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959" y="1268760"/>
            <a:ext cx="2159000" cy="3556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8C9CD79-7A9C-344D-8526-79E8D8CB1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3" y="1700808"/>
            <a:ext cx="7835900" cy="7239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68AEBA0-68D6-CA4B-B30E-AC4436816CC5}"/>
              </a:ext>
            </a:extLst>
          </p:cNvPr>
          <p:cNvSpPr/>
          <p:nvPr/>
        </p:nvSpPr>
        <p:spPr>
          <a:xfrm>
            <a:off x="489938" y="14656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A66A66-1B16-F742-A096-9474F92EB5BC}"/>
              </a:ext>
            </a:extLst>
          </p:cNvPr>
          <p:cNvSpPr/>
          <p:nvPr/>
        </p:nvSpPr>
        <p:spPr>
          <a:xfrm>
            <a:off x="4105106" y="2996952"/>
            <a:ext cx="3094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上式两边同时乘以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7C0E4-D644-2948-A163-49442A4BA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321" y="3096853"/>
            <a:ext cx="1257095" cy="3786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7FC96C-A9D8-8646-9E81-87337F4B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4" y="3598424"/>
            <a:ext cx="292100" cy="20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2550BC-DFD2-834A-A307-552ECFDC5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261" y="3501008"/>
            <a:ext cx="5598610" cy="4295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9EC799-7903-4943-B097-6E73F0E1E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9142" y="3933056"/>
            <a:ext cx="4140200" cy="29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750EAC-ECE2-C84B-9E4D-7EE3AD5F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815" y="3081695"/>
            <a:ext cx="3076209" cy="48281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484FDA9-1A18-9F42-A344-77ADBE42EC06}"/>
              </a:ext>
            </a:extLst>
          </p:cNvPr>
          <p:cNvSpPr/>
          <p:nvPr/>
        </p:nvSpPr>
        <p:spPr>
          <a:xfrm>
            <a:off x="489937" y="299695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令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7135135-5AD4-4E47-B4C0-F332539DDA47}"/>
              </a:ext>
            </a:extLst>
          </p:cNvPr>
          <p:cNvCxnSpPr/>
          <p:nvPr/>
        </p:nvCxnSpPr>
        <p:spPr>
          <a:xfrm>
            <a:off x="5022594" y="1480344"/>
            <a:ext cx="257374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8502123-521E-8540-B91F-8C0940BD143B}"/>
              </a:ext>
            </a:extLst>
          </p:cNvPr>
          <p:cNvCxnSpPr>
            <a:cxnSpLocks/>
          </p:cNvCxnSpPr>
          <p:nvPr/>
        </p:nvCxnSpPr>
        <p:spPr>
          <a:xfrm>
            <a:off x="611560" y="2062758"/>
            <a:ext cx="809818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2422F297-E8AF-C54A-A6E1-66039A060360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733883" y="2677170"/>
            <a:ext cx="6843907" cy="1066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2DA322D-52A5-AC45-A2F3-A0372AD5D94A}"/>
              </a:ext>
            </a:extLst>
          </p:cNvPr>
          <p:cNvCxnSpPr>
            <a:cxnSpLocks/>
          </p:cNvCxnSpPr>
          <p:nvPr/>
        </p:nvCxnSpPr>
        <p:spPr>
          <a:xfrm>
            <a:off x="611560" y="1772816"/>
            <a:ext cx="3600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7192AD7-3849-ED47-A449-413E9161D2EA}"/>
              </a:ext>
            </a:extLst>
          </p:cNvPr>
          <p:cNvSpPr/>
          <p:nvPr/>
        </p:nvSpPr>
        <p:spPr>
          <a:xfrm>
            <a:off x="489937" y="422108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得到的这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n-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个方程中，</a:t>
            </a:r>
            <a:r>
              <a:rPr lang="zh-CN" altLang="en-US" sz="28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第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1</a:t>
            </a:r>
            <a:r>
              <a:rPr lang="zh-CN" altLang="en-US" sz="28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个方程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为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D7849CA-C6C9-1646-8D6F-397E78F4B2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838" y="4808428"/>
            <a:ext cx="4064000" cy="381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0BFECD7-AA95-8246-B2EA-82A30467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677" y="4897328"/>
            <a:ext cx="292100" cy="203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B344B63-672A-F84F-8C0C-31EE344BDB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9616" y="4825003"/>
            <a:ext cx="4076700" cy="3175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DD15F0C-2DAE-5348-9EBD-9C4D4D4E1FA9}"/>
              </a:ext>
            </a:extLst>
          </p:cNvPr>
          <p:cNvSpPr/>
          <p:nvPr/>
        </p:nvSpPr>
        <p:spPr>
          <a:xfrm>
            <a:off x="400971" y="5138028"/>
            <a:ext cx="2517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第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-1</a:t>
            </a:r>
            <a:r>
              <a:rPr lang="zh-CN" altLang="en-US" sz="28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个方程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为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5493E0D-9732-3F4C-A628-4847AED222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90" y="5589240"/>
            <a:ext cx="5743269" cy="37428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4D0D36D-0C9D-A64B-9CD9-BA98C87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5" y="6136560"/>
            <a:ext cx="292100" cy="203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CB502EC-11B4-2C43-B297-15B10E8F7B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7677" y="6052371"/>
            <a:ext cx="5651500" cy="35560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79C22914-DCD6-1843-A332-606FB5427045}"/>
              </a:ext>
            </a:extLst>
          </p:cNvPr>
          <p:cNvSpPr/>
          <p:nvPr/>
        </p:nvSpPr>
        <p:spPr bwMode="auto">
          <a:xfrm>
            <a:off x="4744941" y="4808428"/>
            <a:ext cx="4147539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44ECA8B-088C-1940-93E6-D441F6F4DBB0}"/>
              </a:ext>
            </a:extLst>
          </p:cNvPr>
          <p:cNvSpPr/>
          <p:nvPr/>
        </p:nvSpPr>
        <p:spPr bwMode="auto">
          <a:xfrm>
            <a:off x="1427836" y="6047660"/>
            <a:ext cx="5691341" cy="36031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7F63D0-7518-190E-72B2-FA3DD7C097B8}"/>
              </a:ext>
            </a:extLst>
          </p:cNvPr>
          <p:cNvSpPr/>
          <p:nvPr/>
        </p:nvSpPr>
        <p:spPr>
          <a:xfrm>
            <a:off x="16242" y="373192"/>
            <a:ext cx="4116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中间的</a:t>
            </a:r>
            <a:r>
              <a:rPr lang="en-US" altLang="zh-CN" sz="20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n-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个方程，具有相同的规律</a:t>
            </a:r>
          </a:p>
        </p:txBody>
      </p:sp>
    </p:spTree>
    <p:extLst>
      <p:ext uri="{BB962C8B-B14F-4D97-AF65-F5344CB8AC3E}">
        <p14:creationId xmlns:p14="http://schemas.microsoft.com/office/powerpoint/2010/main" val="24947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4" grpId="0"/>
      <p:bldP spid="28" grpId="0"/>
      <p:bldP spid="38" grpId="0" animBg="1"/>
      <p:bldP spid="4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E4BFA078-39A6-6343-9280-1C797FEF28C4}"/>
              </a:ext>
            </a:extLst>
          </p:cNvPr>
          <p:cNvSpPr txBox="1">
            <a:spLocks noChangeArrowheads="1"/>
          </p:cNvSpPr>
          <p:nvPr/>
        </p:nvSpPr>
        <p:spPr>
          <a:xfrm>
            <a:off x="177306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FF3300"/>
                </a:solidFill>
                <a:latin typeface="华文仿宋" panose="02010600040101010101" pitchFamily="2" charset="-122"/>
              </a:rPr>
              <a:t>算法程序中线性方程组的构造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39BFCB-C0D4-9F44-BADA-B2A2A519B14D}"/>
              </a:ext>
            </a:extLst>
          </p:cNvPr>
          <p:cNvSpPr/>
          <p:nvPr/>
        </p:nvSpPr>
        <p:spPr>
          <a:xfrm>
            <a:off x="35496" y="588698"/>
            <a:ext cx="1789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3D3B2-9C91-C642-9509-261B8AD5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09" y="711518"/>
            <a:ext cx="5032407" cy="3919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DE5290-F91F-754E-881F-B5D20058036C}"/>
              </a:ext>
            </a:extLst>
          </p:cNvPr>
          <p:cNvSpPr/>
          <p:nvPr/>
        </p:nvSpPr>
        <p:spPr>
          <a:xfrm>
            <a:off x="55051" y="1130339"/>
            <a:ext cx="2491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+mn-ea"/>
                <a:ea typeface="+mn-ea"/>
              </a:rPr>
              <a:t>~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-2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6D2177-AC2C-3F49-A9BC-9F58674B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57" y="1177187"/>
            <a:ext cx="5598610" cy="4295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5FBD6A-7438-5D4E-A171-61201CDA406F}"/>
              </a:ext>
            </a:extLst>
          </p:cNvPr>
          <p:cNvSpPr/>
          <p:nvPr/>
        </p:nvSpPr>
        <p:spPr>
          <a:xfrm>
            <a:off x="62608" y="1606710"/>
            <a:ext cx="2081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-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B1711C-114F-8B4C-B4FE-937965B94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28800"/>
            <a:ext cx="7143569" cy="4494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304D18-8C2E-8D4F-A7FC-F632326A7355}"/>
              </a:ext>
            </a:extLst>
          </p:cNvPr>
          <p:cNvSpPr/>
          <p:nvPr/>
        </p:nvSpPr>
        <p:spPr>
          <a:xfrm>
            <a:off x="90489" y="2213621"/>
            <a:ext cx="49231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组成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-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阶的</a:t>
            </a:r>
            <a:r>
              <a:rPr lang="zh-CN" altLang="en-US" sz="2800" b="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三对角线性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方程组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A6BE20E-0F2F-E242-9B7F-4ABD5B0BC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8" y="3356992"/>
            <a:ext cx="8913807" cy="2232248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674B722D-8664-BD4A-9D42-6D17DE9B2829}"/>
              </a:ext>
            </a:extLst>
          </p:cNvPr>
          <p:cNvSpPr/>
          <p:nvPr/>
        </p:nvSpPr>
        <p:spPr bwMode="auto">
          <a:xfrm rot="1628776">
            <a:off x="49113" y="4461819"/>
            <a:ext cx="4282804" cy="472074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78F114B-95E2-6D40-A406-814071D5CE54}"/>
              </a:ext>
            </a:extLst>
          </p:cNvPr>
          <p:cNvSpPr/>
          <p:nvPr/>
        </p:nvSpPr>
        <p:spPr bwMode="auto">
          <a:xfrm rot="1473833">
            <a:off x="271155" y="4327440"/>
            <a:ext cx="5630428" cy="472074"/>
          </a:xfrm>
          <a:prstGeom prst="ellipse">
            <a:avLst/>
          </a:prstGeom>
          <a:noFill/>
          <a:ln w="15875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F818B4D-C96D-174A-8513-C60277E37800}"/>
              </a:ext>
            </a:extLst>
          </p:cNvPr>
          <p:cNvSpPr/>
          <p:nvPr/>
        </p:nvSpPr>
        <p:spPr bwMode="auto">
          <a:xfrm rot="1375354">
            <a:off x="1318954" y="4082396"/>
            <a:ext cx="4642543" cy="472074"/>
          </a:xfrm>
          <a:prstGeom prst="ellipse">
            <a:avLst/>
          </a:prstGeom>
          <a:noFill/>
          <a:ln w="15875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E707357-187E-2D49-A0FE-9022EC4E2034}"/>
              </a:ext>
            </a:extLst>
          </p:cNvPr>
          <p:cNvSpPr txBox="1"/>
          <p:nvPr/>
        </p:nvSpPr>
        <p:spPr>
          <a:xfrm>
            <a:off x="4031234" y="5544098"/>
            <a:ext cx="4122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A</a:t>
            </a:r>
            <a:endParaRPr kumimoji="1" lang="zh-CN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72FC25-6A44-F84C-90DA-B6F285DDB218}"/>
              </a:ext>
            </a:extLst>
          </p:cNvPr>
          <p:cNvSpPr txBox="1"/>
          <p:nvPr/>
        </p:nvSpPr>
        <p:spPr>
          <a:xfrm>
            <a:off x="5551496" y="5589240"/>
            <a:ext cx="360996" cy="4616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B</a:t>
            </a:r>
            <a:endParaRPr kumimoji="1" lang="zh-CN" altLang="en-US" sz="2400" dirty="0">
              <a:solidFill>
                <a:srgbClr val="0000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A8DD35-CD9A-D349-A247-568789BF03C6}"/>
              </a:ext>
            </a:extLst>
          </p:cNvPr>
          <p:cNvSpPr txBox="1"/>
          <p:nvPr/>
        </p:nvSpPr>
        <p:spPr>
          <a:xfrm>
            <a:off x="5779825" y="4927048"/>
            <a:ext cx="434734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C</a:t>
            </a:r>
            <a:endParaRPr kumimoji="1" lang="zh-CN" altLang="en-US" sz="2400" dirty="0">
              <a:solidFill>
                <a:srgbClr val="00B05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A1C392A-7A25-3C4B-8784-71A213C3E5AB}"/>
              </a:ext>
            </a:extLst>
          </p:cNvPr>
          <p:cNvSpPr/>
          <p:nvPr/>
        </p:nvSpPr>
        <p:spPr bwMode="auto">
          <a:xfrm rot="5400000">
            <a:off x="7207819" y="3755277"/>
            <a:ext cx="1929161" cy="1440160"/>
          </a:xfrm>
          <a:prstGeom prst="ellipse">
            <a:avLst/>
          </a:prstGeom>
          <a:noFill/>
          <a:ln w="15875">
            <a:solidFill>
              <a:srgbClr val="7030A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499FE5-674B-C24E-AEE8-B2707291B743}"/>
              </a:ext>
            </a:extLst>
          </p:cNvPr>
          <p:cNvSpPr txBox="1"/>
          <p:nvPr/>
        </p:nvSpPr>
        <p:spPr>
          <a:xfrm>
            <a:off x="7991901" y="5512191"/>
            <a:ext cx="386644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7030A0"/>
                </a:solidFill>
                <a:latin typeface="Heiti SC Medium" pitchFamily="2" charset="-128"/>
                <a:ea typeface="Heiti SC Medium" pitchFamily="2" charset="-128"/>
              </a:rPr>
              <a:t>U</a:t>
            </a:r>
            <a:endParaRPr kumimoji="1" lang="zh-CN" altLang="en-US" sz="2400" dirty="0">
              <a:solidFill>
                <a:srgbClr val="7030A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5E22348-1089-3542-8F75-C54184A75ED3}"/>
              </a:ext>
            </a:extLst>
          </p:cNvPr>
          <p:cNvSpPr/>
          <p:nvPr/>
        </p:nvSpPr>
        <p:spPr bwMode="auto">
          <a:xfrm>
            <a:off x="8417263" y="3645024"/>
            <a:ext cx="331201" cy="36004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5530970-A186-D44F-BC28-EEA4A80D1E9D}"/>
              </a:ext>
            </a:extLst>
          </p:cNvPr>
          <p:cNvSpPr/>
          <p:nvPr/>
        </p:nvSpPr>
        <p:spPr bwMode="auto">
          <a:xfrm>
            <a:off x="8618181" y="4977860"/>
            <a:ext cx="331201" cy="36004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85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41665">
            <a:extLst>
              <a:ext uri="{FF2B5EF4-FFF2-40B4-BE49-F238E27FC236}">
                <a16:creationId xmlns:a16="http://schemas.microsoft.com/office/drawing/2014/main" id="{E4BFA078-39A6-6343-9280-1C797FEF28C4}"/>
              </a:ext>
            </a:extLst>
          </p:cNvPr>
          <p:cNvSpPr txBox="1">
            <a:spLocks noChangeArrowheads="1"/>
          </p:cNvSpPr>
          <p:nvPr/>
        </p:nvSpPr>
        <p:spPr>
          <a:xfrm>
            <a:off x="177306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FF3300"/>
                </a:solidFill>
                <a:latin typeface="华文仿宋" panose="02010600040101010101" pitchFamily="2" charset="-122"/>
              </a:rPr>
              <a:t>算法程序中线性方程组的构造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39BFCB-C0D4-9F44-BADA-B2A2A519B14D}"/>
              </a:ext>
            </a:extLst>
          </p:cNvPr>
          <p:cNvSpPr/>
          <p:nvPr/>
        </p:nvSpPr>
        <p:spPr>
          <a:xfrm>
            <a:off x="35496" y="588698"/>
            <a:ext cx="1789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3D3B2-9C91-C642-9509-261B8AD5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09" y="711518"/>
            <a:ext cx="5032407" cy="3919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5FBD6A-7438-5D4E-A171-61201CDA406F}"/>
              </a:ext>
            </a:extLst>
          </p:cNvPr>
          <p:cNvSpPr/>
          <p:nvPr/>
        </p:nvSpPr>
        <p:spPr>
          <a:xfrm>
            <a:off x="62608" y="1052736"/>
            <a:ext cx="2081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-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B1711C-114F-8B4C-B4FE-937965B94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074826"/>
            <a:ext cx="7143569" cy="4494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304D18-8C2E-8D4F-A7FC-F632326A7355}"/>
              </a:ext>
            </a:extLst>
          </p:cNvPr>
          <p:cNvSpPr/>
          <p:nvPr/>
        </p:nvSpPr>
        <p:spPr>
          <a:xfrm>
            <a:off x="62608" y="14793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又由第一类端点约束条件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195E6A7-FB49-AA4A-AFD4-6FD99006ACC9}"/>
              </a:ext>
            </a:extLst>
          </p:cNvPr>
          <p:cNvSpPr/>
          <p:nvPr/>
        </p:nvSpPr>
        <p:spPr bwMode="auto">
          <a:xfrm>
            <a:off x="7255532" y="724344"/>
            <a:ext cx="412812" cy="4004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D9C7FF7-84D0-4D49-AA0E-452619E4390A}"/>
              </a:ext>
            </a:extLst>
          </p:cNvPr>
          <p:cNvSpPr/>
          <p:nvPr/>
        </p:nvSpPr>
        <p:spPr bwMode="auto">
          <a:xfrm>
            <a:off x="8676456" y="1124744"/>
            <a:ext cx="412812" cy="4004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l">
              <a:spcBef>
                <a:spcPct val="20000"/>
              </a:spcBef>
            </a:pPr>
            <a:endParaRPr kumimoji="1" lang="zh-CN" altLang="en-US" sz="28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C89BA8-8E24-B746-B87A-9427D510B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49" y="2002550"/>
            <a:ext cx="5592842" cy="36741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13C361C7-D0E7-2647-89D4-83F500390B82}"/>
              </a:ext>
            </a:extLst>
          </p:cNvPr>
          <p:cNvSpPr/>
          <p:nvPr/>
        </p:nvSpPr>
        <p:spPr>
          <a:xfrm>
            <a:off x="62607" y="2276872"/>
            <a:ext cx="3174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前面我们已经得到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03AC86-61CC-DB4B-A401-3EF867D91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2800092"/>
            <a:ext cx="7016404" cy="94083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F213A6B-6A9A-014A-87AB-9C4D51A11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17" y="4170976"/>
            <a:ext cx="292100" cy="203200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6E1C1D2-1FA1-B44C-B59B-BF4FB2022B24}"/>
              </a:ext>
            </a:extLst>
          </p:cNvPr>
          <p:cNvSpPr/>
          <p:nvPr/>
        </p:nvSpPr>
        <p:spPr>
          <a:xfrm>
            <a:off x="62607" y="4725144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分别代入上述两个方程，两个方程可改写为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CCD640-3A38-0043-8FA7-A465D7DD46E9}"/>
              </a:ext>
            </a:extLst>
          </p:cNvPr>
          <p:cNvSpPr txBox="1"/>
          <p:nvPr/>
        </p:nvSpPr>
        <p:spPr>
          <a:xfrm>
            <a:off x="5581802" y="4041743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中文教材</a:t>
            </a:r>
            <a:r>
              <a:rPr kumimoji="1"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P198</a:t>
            </a:r>
            <a:r>
              <a:rPr kumimoji="1"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页表</a:t>
            </a:r>
            <a:r>
              <a:rPr kumimoji="1"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5.8</a:t>
            </a:r>
            <a:endParaRPr kumimoji="1"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6FCA31A-1BDB-CC43-B737-CB61CC9148F7}"/>
              </a:ext>
            </a:extLst>
          </p:cNvPr>
          <p:cNvSpPr/>
          <p:nvPr/>
        </p:nvSpPr>
        <p:spPr>
          <a:xfrm>
            <a:off x="87605" y="5466078"/>
            <a:ext cx="1789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1AC770B-62CF-EC4E-BF6D-E18BC13ADAD6}"/>
              </a:ext>
            </a:extLst>
          </p:cNvPr>
          <p:cNvSpPr/>
          <p:nvPr/>
        </p:nvSpPr>
        <p:spPr>
          <a:xfrm>
            <a:off x="114717" y="5930116"/>
            <a:ext cx="2081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lang="en-US" altLang="zh-CN" sz="28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-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个方程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A4B76C-A440-1B4F-BBA2-FF3581433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70" y="5326263"/>
            <a:ext cx="5029200" cy="685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53CA76-96DC-5148-BA3B-873F71972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6223" y="6007405"/>
            <a:ext cx="6858000" cy="7366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63DA67B-7A22-F441-A488-C66AF0F35ADA}"/>
              </a:ext>
            </a:extLst>
          </p:cNvPr>
          <p:cNvSpPr txBox="1"/>
          <p:nvPr/>
        </p:nvSpPr>
        <p:spPr>
          <a:xfrm>
            <a:off x="7248600" y="4985546"/>
            <a:ext cx="1678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中文教材</a:t>
            </a:r>
            <a:r>
              <a:rPr kumimoji="1"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P199</a:t>
            </a:r>
            <a:r>
              <a:rPr kumimoji="1"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页引理</a:t>
            </a:r>
            <a:r>
              <a:rPr kumimoji="1"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5.1</a:t>
            </a:r>
            <a:endParaRPr kumimoji="1"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F1C56FF-9F17-AB4C-99AB-7BC6EE52D27E}"/>
              </a:ext>
            </a:extLst>
          </p:cNvPr>
          <p:cNvCxnSpPr>
            <a:cxnSpLocks/>
          </p:cNvCxnSpPr>
          <p:nvPr/>
        </p:nvCxnSpPr>
        <p:spPr>
          <a:xfrm>
            <a:off x="2267744" y="6021288"/>
            <a:ext cx="5760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9219D1EE-B585-4F45-BE01-9819B29681E8}"/>
              </a:ext>
            </a:extLst>
          </p:cNvPr>
          <p:cNvCxnSpPr>
            <a:cxnSpLocks/>
          </p:cNvCxnSpPr>
          <p:nvPr/>
        </p:nvCxnSpPr>
        <p:spPr>
          <a:xfrm>
            <a:off x="4902516" y="6733869"/>
            <a:ext cx="5760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B76C59E8-33C6-9642-B030-04DBD431A882}"/>
              </a:ext>
            </a:extLst>
          </p:cNvPr>
          <p:cNvCxnSpPr>
            <a:cxnSpLocks/>
          </p:cNvCxnSpPr>
          <p:nvPr/>
        </p:nvCxnSpPr>
        <p:spPr>
          <a:xfrm>
            <a:off x="5724128" y="5950977"/>
            <a:ext cx="135423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47FFEB8-AB81-144A-AD6D-66273803AB2B}"/>
              </a:ext>
            </a:extLst>
          </p:cNvPr>
          <p:cNvCxnSpPr>
            <a:cxnSpLocks/>
          </p:cNvCxnSpPr>
          <p:nvPr/>
        </p:nvCxnSpPr>
        <p:spPr>
          <a:xfrm>
            <a:off x="7385891" y="6723020"/>
            <a:ext cx="16783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268FC9B-C68E-6DBD-84C9-B9B438D67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640" y="3790688"/>
            <a:ext cx="3945894" cy="9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2" grpId="0"/>
      <p:bldP spid="34" grpId="0"/>
      <p:bldP spid="16" grpId="0"/>
      <p:bldP spid="35" grpId="0"/>
      <p:bldP spid="36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E779FC5-C84E-4353-99B7-017C693B8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5488" y="136525"/>
            <a:ext cx="3573024" cy="52387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4.2 </a:t>
            </a: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多项式插值</a:t>
            </a:r>
          </a:p>
        </p:txBody>
      </p:sp>
      <p:sp>
        <p:nvSpPr>
          <p:cNvPr id="839683" name="Rectangle 3">
            <a:extLst>
              <a:ext uri="{FF2B5EF4-FFF2-40B4-BE49-F238E27FC236}">
                <a16:creationId xmlns:a16="http://schemas.microsoft.com/office/drawing/2014/main" id="{F8DDFAE7-4902-47DD-9256-19AB27EA2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872" y="2121570"/>
            <a:ext cx="1143000" cy="457200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en-US" altLang="zh-CN"/>
          </a:p>
        </p:txBody>
      </p:sp>
      <p:sp>
        <p:nvSpPr>
          <p:cNvPr id="839684" name="Rectangle 4">
            <a:extLst>
              <a:ext uri="{FF2B5EF4-FFF2-40B4-BE49-F238E27FC236}">
                <a16:creationId xmlns:a16="http://schemas.microsoft.com/office/drawing/2014/main" id="{2F84212E-F93D-4AD1-B6C3-C0957BABA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495" y="2666102"/>
            <a:ext cx="2542729" cy="457200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en-US" altLang="zh-CN"/>
          </a:p>
        </p:txBody>
      </p:sp>
      <p:sp>
        <p:nvSpPr>
          <p:cNvPr id="839685" name="Rectangle 5">
            <a:extLst>
              <a:ext uri="{FF2B5EF4-FFF2-40B4-BE49-F238E27FC236}">
                <a16:creationId xmlns:a16="http://schemas.microsoft.com/office/drawing/2014/main" id="{9C5D3B2A-81D5-44DB-B535-41DBD7C95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280" y="3733254"/>
            <a:ext cx="84582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FF3300"/>
              </a:buClr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  <a:ea typeface="+mn-ea"/>
              </a:rPr>
              <a:t>满足条件   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                    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0, … 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                       </a:t>
            </a:r>
          </a:p>
          <a:p>
            <a:pPr algn="l" eaLnBrk="1" hangingPunct="1">
              <a:buClr>
                <a:srgbClr val="FF3300"/>
              </a:buClr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  <a:ea typeface="+mn-ea"/>
              </a:rPr>
              <a:t>则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次插值多项式</a:t>
            </a:r>
            <a:r>
              <a:rPr lang="zh-CN" altLang="en-US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839687" name="Group 7">
            <a:extLst>
              <a:ext uri="{FF2B5EF4-FFF2-40B4-BE49-F238E27FC236}">
                <a16:creationId xmlns:a16="http://schemas.microsoft.com/office/drawing/2014/main" id="{6BCF9F79-93F5-4F0E-9B98-1B1D405F8648}"/>
              </a:ext>
            </a:extLst>
          </p:cNvPr>
          <p:cNvGrpSpPr>
            <a:grpSpLocks/>
          </p:cNvGrpSpPr>
          <p:nvPr/>
        </p:nvGrpSpPr>
        <p:grpSpPr bwMode="auto">
          <a:xfrm>
            <a:off x="3923928" y="978570"/>
            <a:ext cx="1620838" cy="1143000"/>
            <a:chOff x="2640" y="480"/>
            <a:chExt cx="1021" cy="720"/>
          </a:xfrm>
        </p:grpSpPr>
        <p:sp>
          <p:nvSpPr>
            <p:cNvPr id="12308" name="Rectangle 8">
              <a:extLst>
                <a:ext uri="{FF2B5EF4-FFF2-40B4-BE49-F238E27FC236}">
                  <a16:creationId xmlns:a16="http://schemas.microsoft.com/office/drawing/2014/main" id="{06B1D8EE-E928-48DB-8393-E398C500C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480"/>
              <a:ext cx="1021" cy="330"/>
            </a:xfrm>
            <a:prstGeom prst="rect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99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插值区间</a:t>
              </a:r>
            </a:p>
          </p:txBody>
        </p:sp>
        <p:sp>
          <p:nvSpPr>
            <p:cNvPr id="12309" name="Line 9">
              <a:extLst>
                <a:ext uri="{FF2B5EF4-FFF2-40B4-BE49-F238E27FC236}">
                  <a16:creationId xmlns:a16="http://schemas.microsoft.com/office/drawing/2014/main" id="{FF800A69-FE2B-483E-9A02-FBB014E14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200"/>
              <a:ext cx="384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l"/>
              <a:endParaRPr lang="zh-CN" altLang="en-US"/>
            </a:p>
          </p:txBody>
        </p:sp>
        <p:sp>
          <p:nvSpPr>
            <p:cNvPr id="12310" name="Line 10">
              <a:extLst>
                <a:ext uri="{FF2B5EF4-FFF2-40B4-BE49-F238E27FC236}">
                  <a16:creationId xmlns:a16="http://schemas.microsoft.com/office/drawing/2014/main" id="{A40677E4-0079-4563-9B43-611A002B6D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864"/>
              <a:ext cx="336" cy="336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l"/>
              <a:endParaRPr lang="zh-CN" altLang="en-US"/>
            </a:p>
          </p:txBody>
        </p:sp>
      </p:grpSp>
      <p:grpSp>
        <p:nvGrpSpPr>
          <p:cNvPr id="839691" name="Group 11">
            <a:extLst>
              <a:ext uri="{FF2B5EF4-FFF2-40B4-BE49-F238E27FC236}">
                <a16:creationId xmlns:a16="http://schemas.microsoft.com/office/drawing/2014/main" id="{120C9444-E916-45DD-B563-80391B759455}"/>
              </a:ext>
            </a:extLst>
          </p:cNvPr>
          <p:cNvGrpSpPr>
            <a:grpSpLocks/>
          </p:cNvGrpSpPr>
          <p:nvPr/>
        </p:nvGrpSpPr>
        <p:grpSpPr bwMode="auto">
          <a:xfrm>
            <a:off x="3257872" y="908720"/>
            <a:ext cx="4675188" cy="1670050"/>
            <a:chOff x="2112" y="480"/>
            <a:chExt cx="2808" cy="1008"/>
          </a:xfrm>
        </p:grpSpPr>
        <p:sp>
          <p:nvSpPr>
            <p:cNvPr id="12305" name="Rectangle 12">
              <a:extLst>
                <a:ext uri="{FF2B5EF4-FFF2-40B4-BE49-F238E27FC236}">
                  <a16:creationId xmlns:a16="http://schemas.microsoft.com/office/drawing/2014/main" id="{CE4366C1-C13B-419A-9FC6-0FCB3417C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0"/>
              <a:ext cx="1032" cy="329"/>
            </a:xfrm>
            <a:prstGeom prst="rect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99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插值节点</a:t>
              </a:r>
            </a:p>
          </p:txBody>
        </p:sp>
        <p:sp>
          <p:nvSpPr>
            <p:cNvPr id="12306" name="Line 13">
              <a:extLst>
                <a:ext uri="{FF2B5EF4-FFF2-40B4-BE49-F238E27FC236}">
                  <a16:creationId xmlns:a16="http://schemas.microsoft.com/office/drawing/2014/main" id="{BBE2F0B6-459B-48D4-AEA3-26485487B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488"/>
              <a:ext cx="1680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307" name="Line 14">
              <a:extLst>
                <a:ext uri="{FF2B5EF4-FFF2-40B4-BE49-F238E27FC236}">
                  <a16:creationId xmlns:a16="http://schemas.microsoft.com/office/drawing/2014/main" id="{A5566A7C-E16C-4A57-9469-AD4B9D02D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864"/>
              <a:ext cx="912" cy="576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39695" name="Group 15">
            <a:extLst>
              <a:ext uri="{FF2B5EF4-FFF2-40B4-BE49-F238E27FC236}">
                <a16:creationId xmlns:a16="http://schemas.microsoft.com/office/drawing/2014/main" id="{E826773D-C410-4B83-956B-B939AA235BD7}"/>
              </a:ext>
            </a:extLst>
          </p:cNvPr>
          <p:cNvGrpSpPr>
            <a:grpSpLocks/>
          </p:cNvGrpSpPr>
          <p:nvPr/>
        </p:nvGrpSpPr>
        <p:grpSpPr bwMode="auto">
          <a:xfrm>
            <a:off x="3624210" y="3750279"/>
            <a:ext cx="4090254" cy="556889"/>
            <a:chOff x="1819" y="2196"/>
            <a:chExt cx="2436" cy="314"/>
          </a:xfrm>
        </p:grpSpPr>
        <p:sp>
          <p:nvSpPr>
            <p:cNvPr id="12303" name="Rectangle 16">
              <a:extLst>
                <a:ext uri="{FF2B5EF4-FFF2-40B4-BE49-F238E27FC236}">
                  <a16:creationId xmlns:a16="http://schemas.microsoft.com/office/drawing/2014/main" id="{464A7B8A-6901-4C06-8CDB-D4565AE67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196"/>
              <a:ext cx="1032" cy="295"/>
            </a:xfrm>
            <a:prstGeom prst="rect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99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插值条件</a:t>
              </a:r>
            </a:p>
          </p:txBody>
        </p:sp>
        <p:sp>
          <p:nvSpPr>
            <p:cNvPr id="12304" name="Line 17">
              <a:extLst>
                <a:ext uri="{FF2B5EF4-FFF2-40B4-BE49-F238E27FC236}">
                  <a16:creationId xmlns:a16="http://schemas.microsoft.com/office/drawing/2014/main" id="{A7734D05-8039-4331-87F0-7E02C4253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9" y="2327"/>
              <a:ext cx="1373" cy="183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l"/>
              <a:endParaRPr lang="zh-CN" altLang="en-US" dirty="0"/>
            </a:p>
          </p:txBody>
        </p:sp>
      </p:grpSp>
      <p:grpSp>
        <p:nvGrpSpPr>
          <p:cNvPr id="839699" name="Group 19">
            <a:extLst>
              <a:ext uri="{FF2B5EF4-FFF2-40B4-BE49-F238E27FC236}">
                <a16:creationId xmlns:a16="http://schemas.microsoft.com/office/drawing/2014/main" id="{596E0926-0726-4817-A710-526BA40D2B9E}"/>
              </a:ext>
            </a:extLst>
          </p:cNvPr>
          <p:cNvGrpSpPr>
            <a:grpSpLocks/>
          </p:cNvGrpSpPr>
          <p:nvPr/>
        </p:nvGrpSpPr>
        <p:grpSpPr bwMode="auto">
          <a:xfrm>
            <a:off x="324173" y="1544930"/>
            <a:ext cx="8458200" cy="2632075"/>
            <a:chOff x="343" y="921"/>
            <a:chExt cx="5328" cy="1658"/>
          </a:xfrm>
        </p:grpSpPr>
        <p:sp>
          <p:nvSpPr>
            <p:cNvPr id="12300" name="Text Box 20">
              <a:extLst>
                <a:ext uri="{FF2B5EF4-FFF2-40B4-BE49-F238E27FC236}">
                  <a16:creationId xmlns:a16="http://schemas.microsoft.com/office/drawing/2014/main" id="{5892F891-7C85-44F6-84C0-3C3D688A9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" y="921"/>
              <a:ext cx="5328" cy="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>
                  <a:srgbClr val="FF3300"/>
                </a:buClr>
                <a:buSzTx/>
                <a:buFont typeface="Wingdings" panose="05000000000000000000" pitchFamily="2" charset="2"/>
                <a:buNone/>
              </a:pPr>
              <a:r>
                <a:rPr lang="zh-CN" altLang="en-US" dirty="0">
                  <a:latin typeface="+mn-ea"/>
                  <a:ea typeface="+mn-ea"/>
                </a:rPr>
                <a:t>           设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 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latin typeface="+mn-ea"/>
                  <a:ea typeface="+mn-ea"/>
                </a:rPr>
                <a:t>在区间</a:t>
              </a:r>
              <a:r>
                <a:rPr lang="en-US" altLang="zh-CN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[a,</a:t>
              </a:r>
              <a:r>
                <a:rPr lang="zh-CN" altLang="en-US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b]</a:t>
              </a:r>
              <a:r>
                <a:rPr lang="zh-CN" altLang="en-US" dirty="0">
                  <a:latin typeface="+mn-ea"/>
                  <a:ea typeface="+mn-ea"/>
                </a:rPr>
                <a:t>上有定义，且已知它在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+1</a:t>
              </a:r>
              <a:r>
                <a:rPr lang="zh-CN" altLang="en-US" dirty="0">
                  <a:latin typeface="+mn-ea"/>
                  <a:ea typeface="+mn-ea"/>
                </a:rPr>
                <a:t>个互异点 </a:t>
              </a:r>
              <a:r>
                <a:rPr lang="en-US" altLang="zh-CN" dirty="0">
                  <a:latin typeface="+mn-ea"/>
                  <a:ea typeface="+mn-ea"/>
                </a:rPr>
                <a:t>                                          </a:t>
              </a:r>
              <a:r>
                <a:rPr lang="zh-CN" altLang="en-US" dirty="0">
                  <a:latin typeface="+mn-ea"/>
                  <a:ea typeface="+mn-ea"/>
                </a:rPr>
                <a:t>上的函数</a:t>
              </a:r>
              <a:r>
                <a:rPr lang="zh-CN" altLang="en-US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值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 </a:t>
              </a:r>
              <a:r>
                <a:rPr lang="en-US" altLang="zh-CN" i="1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lang="en-US" altLang="zh-CN" i="1" baseline="-25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dirty="0">
                  <a:latin typeface="+mn-ea"/>
                  <a:ea typeface="+mn-ea"/>
                </a:rPr>
                <a:t>若存在一个次数不超过 </a:t>
              </a:r>
              <a:r>
                <a:rPr lang="en-US" altLang="zh-CN" i="1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dirty="0">
                  <a:latin typeface="+mn-ea"/>
                  <a:ea typeface="+mn-ea"/>
                </a:rPr>
                <a:t> </a:t>
              </a:r>
              <a:r>
                <a:rPr lang="zh-CN" altLang="en-US" dirty="0">
                  <a:latin typeface="+mn-ea"/>
                  <a:ea typeface="+mn-ea"/>
                </a:rPr>
                <a:t>次的多项式</a:t>
              </a: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>
                  <a:srgbClr val="FF3300"/>
                </a:buClr>
                <a:buSzTx/>
                <a:buFont typeface="Wingdings" panose="05000000000000000000" pitchFamily="2" charset="2"/>
                <a:buNone/>
              </a:pPr>
              <a:endParaRPr lang="en-US" altLang="zh-CN" dirty="0">
                <a:latin typeface="+mn-ea"/>
                <a:ea typeface="+mn-ea"/>
              </a:endParaRPr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Clr>
                  <a:srgbClr val="FF3300"/>
                </a:buClr>
                <a:buSzTx/>
                <a:buFont typeface="Wingdings" panose="05000000000000000000" pitchFamily="2" charset="2"/>
                <a:buNone/>
              </a:pPr>
              <a:endParaRPr lang="zh-CN" altLang="en-US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01" name="Object 21">
                  <a:extLst>
                    <a:ext uri="{FF2B5EF4-FFF2-40B4-BE49-F238E27FC236}">
                      <a16:creationId xmlns:a16="http://schemas.microsoft.com/office/drawing/2014/main" id="{B98B27B2-124D-4D19-A49A-36BBDA399AF2}"/>
                    </a:ext>
                  </a:extLst>
                </p:cNvPr>
                <p:cNvSpPr txBox="1"/>
                <p:nvPr/>
              </p:nvSpPr>
              <p:spPr bwMode="auto">
                <a:xfrm>
                  <a:off x="1383" y="2032"/>
                  <a:ext cx="2920" cy="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+...+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301" name="Object 21">
                  <a:extLst>
                    <a:ext uri="{FF2B5EF4-FFF2-40B4-BE49-F238E27FC236}">
                      <a16:creationId xmlns:a16="http://schemas.microsoft.com/office/drawing/2014/main" id="{B98B27B2-124D-4D19-A49A-36BBDA399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3" y="2032"/>
                  <a:ext cx="2920" cy="3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02" name="Object 22">
                  <a:extLst>
                    <a:ext uri="{FF2B5EF4-FFF2-40B4-BE49-F238E27FC236}">
                      <a16:creationId xmlns:a16="http://schemas.microsoft.com/office/drawing/2014/main" id="{BD5A7A9A-011A-46E6-86BA-DEFC2570C6FC}"/>
                    </a:ext>
                  </a:extLst>
                </p:cNvPr>
                <p:cNvSpPr txBox="1"/>
                <p:nvPr/>
              </p:nvSpPr>
              <p:spPr bwMode="auto">
                <a:xfrm>
                  <a:off x="1749" y="1261"/>
                  <a:ext cx="2449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...&lt;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2302" name="Object 22">
                  <a:extLst>
                    <a:ext uri="{FF2B5EF4-FFF2-40B4-BE49-F238E27FC236}">
                      <a16:creationId xmlns:a16="http://schemas.microsoft.com/office/drawing/2014/main" id="{BD5A7A9A-011A-46E6-86BA-DEFC2570C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49" y="1261"/>
                  <a:ext cx="2449" cy="317"/>
                </a:xfrm>
                <a:prstGeom prst="rect">
                  <a:avLst/>
                </a:prstGeom>
                <a:blipFill>
                  <a:blip r:embed="rId6"/>
                  <a:stretch>
                    <a:fillRect b="-7317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10386D4-47D7-4BF6-8E04-754846C01A71}"/>
              </a:ext>
            </a:extLst>
          </p:cNvPr>
          <p:cNvSpPr txBox="1"/>
          <p:nvPr/>
        </p:nvSpPr>
        <p:spPr>
          <a:xfrm>
            <a:off x="107504" y="1628800"/>
            <a:ext cx="151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4.1</a:t>
            </a:r>
            <a:endParaRPr lang="zh-CN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8708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3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9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9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3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animBg="1"/>
      <p:bldP spid="839684" grpId="0" animBg="1"/>
      <p:bldP spid="839685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BAD5F5-0D1E-D340-BAE2-164CAC41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232"/>
            <a:ext cx="9144000" cy="2231366"/>
          </a:xfrm>
          <a:prstGeom prst="rect">
            <a:avLst/>
          </a:prstGeom>
        </p:spPr>
      </p:pic>
      <p:sp>
        <p:nvSpPr>
          <p:cNvPr id="3" name="标题 241665">
            <a:extLst>
              <a:ext uri="{FF2B5EF4-FFF2-40B4-BE49-F238E27FC236}">
                <a16:creationId xmlns:a16="http://schemas.microsoft.com/office/drawing/2014/main" id="{1B905042-3843-6543-92DB-17A666DA53D7}"/>
              </a:ext>
            </a:extLst>
          </p:cNvPr>
          <p:cNvSpPr txBox="1">
            <a:spLocks noChangeArrowheads="1"/>
          </p:cNvSpPr>
          <p:nvPr/>
        </p:nvSpPr>
        <p:spPr>
          <a:xfrm>
            <a:off x="177306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FF3300"/>
                </a:solidFill>
                <a:latin typeface="华文仿宋" panose="02010600040101010101" pitchFamily="2" charset="-122"/>
              </a:rPr>
              <a:t>算法程序中线性方程组的构造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030394-CB97-AC4A-9D8C-AB045482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3876" y="1650587"/>
            <a:ext cx="292100" cy="20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DBA8EF-8994-E145-81CD-C54DDEC9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40" y="2799307"/>
            <a:ext cx="228600" cy="228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1B11FB-BAEF-B34B-8828-5C0BFCED4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539" y="2617315"/>
            <a:ext cx="2895600" cy="96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E5F657-BF9D-B943-950E-6CC25AA01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078" y="2617315"/>
            <a:ext cx="28956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51D8C6-59EA-9F4C-8CBB-FA433C25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120" y="3243931"/>
            <a:ext cx="228600" cy="228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B8AA98-AA40-5F4F-A5AA-B09592C61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169" y="2799307"/>
            <a:ext cx="228600" cy="228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FE12AA-B030-044E-B71E-A780CA854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39" y="3243931"/>
            <a:ext cx="228600" cy="228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1534D0-2EAD-F942-BDCA-B793194B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280" y="2799307"/>
            <a:ext cx="228600" cy="228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FDF4B1-F4B6-8B40-B38C-FA97ACC99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243931"/>
            <a:ext cx="228600" cy="228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B7C9EC5-76C1-C642-A414-3A579FB9DBE6}"/>
              </a:ext>
            </a:extLst>
          </p:cNvPr>
          <p:cNvSpPr/>
          <p:nvPr/>
        </p:nvSpPr>
        <p:spPr>
          <a:xfrm>
            <a:off x="1505362" y="908720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得到最终的三对角方程组的系数矩阵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415027-A20C-0144-8FD5-A56DE08B9F3F}"/>
              </a:ext>
            </a:extLst>
          </p:cNvPr>
          <p:cNvSpPr/>
          <p:nvPr/>
        </p:nvSpPr>
        <p:spPr>
          <a:xfrm>
            <a:off x="559301" y="504338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即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9A0A60-6A33-9642-8951-4AB7FC27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90" y="5184805"/>
            <a:ext cx="292100" cy="203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0AB18DA-DFC0-5C4B-B99B-E83CCC22D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150" y="4253817"/>
            <a:ext cx="5473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7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41665">
            <a:extLst>
              <a:ext uri="{FF2B5EF4-FFF2-40B4-BE49-F238E27FC236}">
                <a16:creationId xmlns:a16="http://schemas.microsoft.com/office/drawing/2014/main" id="{1B905042-3843-6543-92DB-17A666DA53D7}"/>
              </a:ext>
            </a:extLst>
          </p:cNvPr>
          <p:cNvSpPr txBox="1">
            <a:spLocks noChangeArrowheads="1"/>
          </p:cNvSpPr>
          <p:nvPr/>
        </p:nvSpPr>
        <p:spPr>
          <a:xfrm>
            <a:off x="177306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FF3300"/>
                </a:solidFill>
                <a:latin typeface="华文仿宋" panose="02010600040101010101" pitchFamily="2" charset="-122"/>
              </a:rPr>
              <a:t>算法程序中线性方程组的构造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21B722E-85A0-1D43-935D-9FE719BEBC4A}"/>
              </a:ext>
            </a:extLst>
          </p:cNvPr>
          <p:cNvSpPr/>
          <p:nvPr/>
        </p:nvSpPr>
        <p:spPr>
          <a:xfrm>
            <a:off x="28600" y="570277"/>
            <a:ext cx="8324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求出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8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后代入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求各区间的</a:t>
            </a:r>
            <a:r>
              <a:rPr lang="zh-CN" altLang="en-US" sz="28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三次样条系数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81449E-D42B-AE48-861B-F078C67DF929}"/>
              </a:ext>
            </a:extLst>
          </p:cNvPr>
          <p:cNvSpPr/>
          <p:nvPr/>
        </p:nvSpPr>
        <p:spPr>
          <a:xfrm>
            <a:off x="35266" y="1177588"/>
            <a:ext cx="92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已知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9E3E9A-63FB-6045-8136-719CBB9C903C}"/>
              </a:ext>
            </a:extLst>
          </p:cNvPr>
          <p:cNvSpPr txBox="1"/>
          <p:nvPr/>
        </p:nvSpPr>
        <p:spPr>
          <a:xfrm>
            <a:off x="7452320" y="-76606"/>
            <a:ext cx="175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>
                <a:solidFill>
                  <a:srgbClr val="0000FF"/>
                </a:solidFill>
                <a:latin typeface="+mn-ea"/>
                <a:ea typeface="+mn-ea"/>
              </a:rPr>
              <a:t>中文教材</a:t>
            </a:r>
            <a:r>
              <a:rPr kumimoji="1" lang="en-US" altLang="zh-CN" sz="2000" b="0" dirty="0">
                <a:solidFill>
                  <a:srgbClr val="0000FF"/>
                </a:solidFill>
                <a:latin typeface="+mn-ea"/>
                <a:ea typeface="+mn-ea"/>
              </a:rPr>
              <a:t>P199</a:t>
            </a:r>
            <a:r>
              <a:rPr kumimoji="1" lang="zh-CN" altLang="en-US" sz="2000" b="0" dirty="0">
                <a:solidFill>
                  <a:srgbClr val="0000FF"/>
                </a:solidFill>
                <a:latin typeface="+mn-ea"/>
                <a:ea typeface="+mn-ea"/>
              </a:rPr>
              <a:t>页公式</a:t>
            </a:r>
            <a:r>
              <a:rPr kumimoji="1" lang="en-US" altLang="zh-CN" sz="2000" b="0" dirty="0">
                <a:solidFill>
                  <a:srgbClr val="0000FF"/>
                </a:solidFill>
                <a:latin typeface="+mn-ea"/>
                <a:ea typeface="+mn-ea"/>
              </a:rPr>
              <a:t>(16)</a:t>
            </a:r>
            <a:endParaRPr kumimoji="1" lang="zh-CN" altLang="en-US" sz="20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AE9FAE-17FA-9B42-8373-73FB2495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5" y="1090448"/>
            <a:ext cx="7771813" cy="7543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E6BBEF-973C-B241-A7BE-DCBB9FEB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768636"/>
            <a:ext cx="3251899" cy="67459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51B1929-AFC5-1D4F-BB20-1A91801419FE}"/>
              </a:ext>
            </a:extLst>
          </p:cNvPr>
          <p:cNvSpPr/>
          <p:nvPr/>
        </p:nvSpPr>
        <p:spPr>
          <a:xfrm>
            <a:off x="35265" y="2492896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又                  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AE28A29-3D0F-4443-A567-083060710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71" y="2623764"/>
            <a:ext cx="16764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5D6D59-BDCA-6E4F-8302-D8880145C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8" y="3233431"/>
            <a:ext cx="292100" cy="20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912C586-8ACC-464D-9E0C-30107739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71" y="2916055"/>
            <a:ext cx="8458200" cy="7366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30867F4-9A56-8942-8F5C-EB4BD387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85" y="3690508"/>
            <a:ext cx="3251899" cy="67459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C8E0380-7CC4-6441-916C-2712F484B694}"/>
              </a:ext>
            </a:extLst>
          </p:cNvPr>
          <p:cNvSpPr/>
          <p:nvPr/>
        </p:nvSpPr>
        <p:spPr>
          <a:xfrm>
            <a:off x="35496" y="4293096"/>
            <a:ext cx="224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令                   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8B8573B-C66D-114D-91A9-223C69A8B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71" y="4479338"/>
            <a:ext cx="1219200" cy="2794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E8C6E9B-7419-E442-B7B1-6FD907FF2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39" y="4953992"/>
            <a:ext cx="292100" cy="20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463C338-CCEC-7943-870F-102BFE769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792" y="4725144"/>
            <a:ext cx="6578600" cy="723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0FCE64-A3C4-5E4F-9A99-4EB328A32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448" y="5642084"/>
            <a:ext cx="2768600" cy="68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DBF91A-1BAD-DA7C-2634-04CFE2F916FE}"/>
              </a:ext>
            </a:extLst>
          </p:cNvPr>
          <p:cNvSpPr txBox="1"/>
          <p:nvPr/>
        </p:nvSpPr>
        <p:spPr>
          <a:xfrm>
            <a:off x="35265" y="2298404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化简此式，先消掉</a:t>
            </a:r>
            <a:r>
              <a:rPr kumimoji="1"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x</a:t>
            </a:r>
            <a:r>
              <a:rPr kumimoji="1" lang="en-US" altLang="zh-CN" b="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i+1</a:t>
            </a:r>
            <a:endParaRPr kumimoji="1" lang="zh-CN" altLang="en-US" b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393034-EC1B-46C0-7262-A0D3D6958813}"/>
              </a:ext>
            </a:extLst>
          </p:cNvPr>
          <p:cNvSpPr txBox="1"/>
          <p:nvPr/>
        </p:nvSpPr>
        <p:spPr>
          <a:xfrm>
            <a:off x="28600" y="408734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再消掉</a:t>
            </a:r>
            <a:r>
              <a:rPr kumimoji="1"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x-x</a:t>
            </a:r>
            <a:r>
              <a:rPr kumimoji="1" lang="en-US" altLang="zh-CN" b="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</a:t>
            </a:r>
            <a:endParaRPr kumimoji="1" lang="zh-CN" altLang="en-US" b="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4" grpId="0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41665">
            <a:extLst>
              <a:ext uri="{FF2B5EF4-FFF2-40B4-BE49-F238E27FC236}">
                <a16:creationId xmlns:a16="http://schemas.microsoft.com/office/drawing/2014/main" id="{1B905042-3843-6543-92DB-17A666DA53D7}"/>
              </a:ext>
            </a:extLst>
          </p:cNvPr>
          <p:cNvSpPr txBox="1">
            <a:spLocks noChangeArrowheads="1"/>
          </p:cNvSpPr>
          <p:nvPr/>
        </p:nvSpPr>
        <p:spPr>
          <a:xfrm>
            <a:off x="177306" y="71043"/>
            <a:ext cx="8532440" cy="4992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FF3300"/>
                </a:solidFill>
                <a:latin typeface="华文仿宋" panose="02010600040101010101" pitchFamily="2" charset="-122"/>
              </a:rPr>
              <a:t>算法程序中线性方程组的构造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8E0380-7CC4-6441-916C-2712F484B694}"/>
              </a:ext>
            </a:extLst>
          </p:cNvPr>
          <p:cNvSpPr/>
          <p:nvPr/>
        </p:nvSpPr>
        <p:spPr>
          <a:xfrm>
            <a:off x="6896" y="2060848"/>
            <a:ext cx="8165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区间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0,1,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</a:t>
            </a:r>
            <a:r>
              <a:rPr lang="zh-CN" altLang="en-US" sz="28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Times New Roman" panose="02020603050405020304" pitchFamily="18" charset="0"/>
              </a:rPr>
              <a:t>三次样条函数系数</a:t>
            </a:r>
            <a:r>
              <a:rPr lang="zh-CN" altLang="en-US" sz="28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                   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8B8573B-C66D-114D-91A9-223C69A8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692394"/>
            <a:ext cx="1219200" cy="279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463C338-CCEC-7943-870F-102BFE76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694153"/>
            <a:ext cx="6578600" cy="723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B61038-D814-114E-90FD-B1F02C5C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23" y="2641983"/>
            <a:ext cx="2022447" cy="52825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64CFDBC-0006-784E-BC61-90AB760F50B1}"/>
              </a:ext>
            </a:extLst>
          </p:cNvPr>
          <p:cNvSpPr/>
          <p:nvPr/>
        </p:nvSpPr>
        <p:spPr>
          <a:xfrm>
            <a:off x="21552" y="2647014"/>
            <a:ext cx="253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三次项系数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                  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00B30-E63D-FE45-85DB-715A34EC0681}"/>
              </a:ext>
            </a:extLst>
          </p:cNvPr>
          <p:cNvSpPr txBox="1"/>
          <p:nvPr/>
        </p:nvSpPr>
        <p:spPr>
          <a:xfrm>
            <a:off x="7420351" y="2554681"/>
            <a:ext cx="175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>
                <a:solidFill>
                  <a:srgbClr val="0000FF"/>
                </a:solidFill>
                <a:latin typeface="+mn-ea"/>
                <a:ea typeface="+mn-ea"/>
              </a:rPr>
              <a:t>中文教材</a:t>
            </a:r>
            <a:r>
              <a:rPr kumimoji="1" lang="en-US" altLang="zh-CN" sz="2000" b="0" dirty="0">
                <a:solidFill>
                  <a:srgbClr val="0000FF"/>
                </a:solidFill>
                <a:latin typeface="+mn-ea"/>
                <a:ea typeface="+mn-ea"/>
              </a:rPr>
              <a:t>P199</a:t>
            </a:r>
            <a:r>
              <a:rPr kumimoji="1" lang="zh-CN" altLang="en-US" sz="2000" b="0" dirty="0">
                <a:solidFill>
                  <a:srgbClr val="0000FF"/>
                </a:solidFill>
                <a:latin typeface="+mn-ea"/>
                <a:ea typeface="+mn-ea"/>
              </a:rPr>
              <a:t>页公式</a:t>
            </a:r>
            <a:r>
              <a:rPr kumimoji="1" lang="en-US" altLang="zh-CN" sz="2000" b="0" dirty="0">
                <a:solidFill>
                  <a:srgbClr val="0000FF"/>
                </a:solidFill>
                <a:latin typeface="+mn-ea"/>
                <a:ea typeface="+mn-ea"/>
              </a:rPr>
              <a:t>(16)</a:t>
            </a:r>
            <a:endParaRPr kumimoji="1" lang="zh-CN" altLang="en-US" sz="20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173ED20-3992-3945-A379-24C95B55F645}"/>
              </a:ext>
            </a:extLst>
          </p:cNvPr>
          <p:cNvSpPr/>
          <p:nvPr/>
        </p:nvSpPr>
        <p:spPr>
          <a:xfrm>
            <a:off x="6896" y="3140968"/>
            <a:ext cx="2030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</a:t>
            </a:r>
            <a:endParaRPr lang="zh-CN" altLang="en-US" sz="28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65D682-B1F2-384F-917A-F5741B608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226863"/>
            <a:ext cx="3708400" cy="3683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9A8D88E-4FFC-8E49-960D-41B6266D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882" y="3322394"/>
            <a:ext cx="292100" cy="2032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F2B07606-87BB-2741-BFCF-3C20381F8A7F}"/>
              </a:ext>
            </a:extLst>
          </p:cNvPr>
          <p:cNvSpPr/>
          <p:nvPr/>
        </p:nvSpPr>
        <p:spPr>
          <a:xfrm>
            <a:off x="21552" y="3608267"/>
            <a:ext cx="253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二次项系数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       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946010-83FD-3743-ABC1-1B0C8190F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727" y="3669123"/>
            <a:ext cx="2985237" cy="443352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BE3C7FE9-1617-2442-AB71-81F8BB9E8A6C}"/>
              </a:ext>
            </a:extLst>
          </p:cNvPr>
          <p:cNvSpPr/>
          <p:nvPr/>
        </p:nvSpPr>
        <p:spPr>
          <a:xfrm>
            <a:off x="16529" y="4192687"/>
            <a:ext cx="253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一次项系数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                 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9774A0-8C7D-5C48-9ACF-D5E82DC8A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0" y="4095055"/>
            <a:ext cx="2476500" cy="698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8E9A12-6228-894D-8B8B-2F7435AF5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167" y="4105047"/>
            <a:ext cx="4368800" cy="698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2E74E3-3D6B-BB4E-9A8B-234DBFDB5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0373" y="4834356"/>
            <a:ext cx="3939859" cy="1021445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82D20EF3-5D36-A549-AF65-AB91FB9050C2}"/>
              </a:ext>
            </a:extLst>
          </p:cNvPr>
          <p:cNvSpPr/>
          <p:nvPr/>
        </p:nvSpPr>
        <p:spPr>
          <a:xfrm>
            <a:off x="16529" y="5930116"/>
            <a:ext cx="253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常数项系数</a:t>
            </a: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</a:rPr>
              <a:t>                  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558143-FF68-5C41-A6FC-55750E1DD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0687" y="5839780"/>
            <a:ext cx="4013200" cy="698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C658F7-6A72-204E-8B65-2FC1E2DD1B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1811" y="6030161"/>
            <a:ext cx="752311" cy="423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FD036C-AF50-3945-B3C0-8F65DE50B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702" y="1428262"/>
            <a:ext cx="2768600" cy="68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8DBFC-53A5-1F43-BF5F-48A0D852A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0368" y="4044147"/>
            <a:ext cx="2540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3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3" grpId="0"/>
      <p:bldP spid="34" grpId="0"/>
      <p:bldP spid="36" grpId="0"/>
      <p:bldP spid="37" grpId="0"/>
      <p:bldP spid="3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83C1C-14BF-4CA9-8A90-C6D0B57697E2}"/>
              </a:ext>
            </a:extLst>
          </p:cNvPr>
          <p:cNvSpPr txBox="1"/>
          <p:nvPr/>
        </p:nvSpPr>
        <p:spPr>
          <a:xfrm>
            <a:off x="179512" y="404664"/>
            <a:ext cx="453650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S=</a:t>
            </a:r>
            <a:r>
              <a:rPr lang="en-US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csfit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(X,Y,dx0,dxn)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%Input  - X is the 1xn abscissa vector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- Y is the 1xn ordinate vector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- dx0 = S'(x0) </a:t>
            </a: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derivative boundary condition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- </a:t>
            </a:r>
            <a:r>
              <a:rPr lang="en-US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dxn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S'(</a:t>
            </a:r>
            <a:r>
              <a:rPr lang="en-US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derivative boundary condition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%Output   - S: rows of S are the coefficients for the cubic interpolants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s-E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X=[0,1,2,3];  Y=[0,0.5,2,1.5];  dx0=0.2; dxn=-1;</a:t>
            </a:r>
          </a:p>
          <a:p>
            <a:pPr algn="l"/>
            <a:r>
              <a:rPr lang="es-E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C=</a:t>
            </a:r>
            <a:r>
              <a:rPr lang="es-ES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csfit</a:t>
            </a:r>
            <a:r>
              <a:rPr lang="es-E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(X,Y,dx0,dxn)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Plotting</a:t>
            </a:r>
          </a:p>
          <a:p>
            <a:pPr algn="l"/>
            <a:r>
              <a:rPr lang="es-E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x1=0:0.01:1; y1=polyval(C(1,:),x1-X(1));  x2=1:0.01:2; y2=polyval(C(2,:),x2-X(2));</a:t>
            </a:r>
          </a:p>
          <a:p>
            <a:pPr algn="l"/>
            <a:r>
              <a:rPr lang="es-E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%x3=2:0.01:3; y3=polyval(C(3,:),x3-X(3));plot(x1,y1,x2,y2,x3,y3,X,Y, '.')</a:t>
            </a:r>
          </a:p>
          <a:p>
            <a:pPr algn="l"/>
            <a:endParaRPr lang="es-ES" altLang="zh-CN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N=length(X)-1;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H=diff(X); %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h0,h1…h(n-1)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D=diff(Y)./H;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计算一阶差商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d0,d1…d(n-1)</a:t>
            </a: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A=H(2:N-1); %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初始化下次对角线</a:t>
            </a:r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sz="16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=2*(H(1:N-1)+H(2:N));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初始化主对角线</a:t>
            </a:r>
            <a:endParaRPr lang="pt-BR" altLang="zh-CN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C=H(2: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初始化上次对角线</a:t>
            </a:r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U=6*diff(D);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初始化常数列向量</a:t>
            </a:r>
          </a:p>
          <a:p>
            <a:pPr algn="l"/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%Clamped spline endpoint constraints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B(1)=B(1)-H(1)/2;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A6C532-89EE-4EC0-AB47-6C9427C6125F}"/>
              </a:ext>
            </a:extLst>
          </p:cNvPr>
          <p:cNvSpPr txBox="1"/>
          <p:nvPr/>
        </p:nvSpPr>
        <p:spPr>
          <a:xfrm>
            <a:off x="5257760" y="527774"/>
            <a:ext cx="367240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U(1)=U(1)-3*(D(1)-dx0);</a:t>
            </a: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B(N-1)=B(N-1)-H(N)/2;</a:t>
            </a: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U(N-1)=U(N-1)-3*(dxn-D(N));</a:t>
            </a:r>
          </a:p>
          <a:p>
            <a:pPr algn="l"/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解三对角方程组</a:t>
            </a:r>
            <a:endParaRPr lang="en-US" altLang="zh-C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k=2:N-1</a:t>
            </a: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temp=A(k-1)/B(k-1);</a:t>
            </a:r>
          </a:p>
          <a:p>
            <a:pPr algn="l"/>
            <a:r>
              <a:rPr lang="pl-PL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B(k)=B(k)-temp*C(k-1);</a:t>
            </a:r>
          </a:p>
          <a:p>
            <a:pPr algn="l"/>
            <a:r>
              <a:rPr lang="pl-PL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U(k)=U(k)-temp*U(k-1);</a:t>
            </a: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％回代求解</a:t>
            </a: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M(N)=U(N-1)/B(N-1);%m(N-1)-&gt;M(N)</a:t>
            </a:r>
          </a:p>
          <a:p>
            <a:pPr algn="l"/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%m(k)-&gt;M(k+1)</a:t>
            </a:r>
            <a:endParaRPr lang="zh-CN" altLang="en-US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k=N-2:-1:1</a:t>
            </a:r>
          </a:p>
          <a:p>
            <a:pPr algn="l"/>
            <a:r>
              <a:rPr lang="pl-PL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M(k+1)=(U(k)-C(k)*M(k+2))/B(k);</a:t>
            </a: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l"/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M(1)=3*(D(1)-dx0)/H(1)-M(2)/2;</a:t>
            </a: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M(N+1)=3*(dxn-D(N))/H(N)-M(N)/2;</a:t>
            </a:r>
          </a:p>
          <a:p>
            <a:pPr algn="l"/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k=0:N-1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％计算第</a:t>
            </a:r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个多项式的系数</a:t>
            </a:r>
            <a:endParaRPr lang="en-US" altLang="zh-C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S(k+1,1)=(M(k+2)-M(k+1))/(6*H(k+1));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％三次项系数</a:t>
            </a:r>
            <a:endParaRPr lang="pt-BR" altLang="zh-C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S(k+1,2)=M(k+1)/2;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％二次项系数</a:t>
            </a:r>
            <a:endParaRPr lang="en-US" altLang="zh-C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S(k+1,3)=D(k+1)-H(k+1)*(2*M(k+1)+M(k+2))/6;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％一次项系数</a:t>
            </a:r>
            <a:endParaRPr lang="pt-BR" altLang="zh-C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l-PL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S(k+1,4)=Y(k+1);</a:t>
            </a:r>
            <a:r>
              <a:rPr lang="zh-CN" alt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％零次项系数</a:t>
            </a:r>
            <a:endParaRPr lang="pl-PL" altLang="zh-C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CN" altLang="en-US" sz="1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0129D-CC2D-3A42-9763-D1AC800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476672"/>
            <a:ext cx="4900333" cy="194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1998AB-2296-E14B-8D60-72605243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1" y="2819760"/>
            <a:ext cx="4903933" cy="1977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1074C7-1122-844B-B9CC-8B4711DE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6" y="2420888"/>
            <a:ext cx="2476500" cy="398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7AF54B-06BF-1B44-82EE-278273B7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81827" y="2537346"/>
            <a:ext cx="292100" cy="20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828C69-C3E5-DE45-81BB-475F1A5FD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84" y="4797152"/>
            <a:ext cx="4581031" cy="4692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F8129E-4778-8447-8BF5-9A1297A3E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61" y="6309319"/>
            <a:ext cx="4581031" cy="3907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B728E9-FD66-6D49-9226-BB006B495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11" y="5159231"/>
            <a:ext cx="4583918" cy="1150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F5E2AF-B905-AF5C-505F-6C6083820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874" y="1383384"/>
            <a:ext cx="7772400" cy="24776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317410-F7C6-1412-823D-6E1B5F33C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7210" y="1426394"/>
            <a:ext cx="1383567" cy="10842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773B29-1ACF-9A0B-C5F4-EF53D8C0308C}"/>
              </a:ext>
            </a:extLst>
          </p:cNvPr>
          <p:cNvSpPr txBox="1"/>
          <p:nvPr/>
        </p:nvSpPr>
        <p:spPr>
          <a:xfrm>
            <a:off x="8239381" y="1426394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i="1" dirty="0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6C2CA8-6801-977A-B547-83AC1FA142C1}"/>
              </a:ext>
            </a:extLst>
          </p:cNvPr>
          <p:cNvSpPr txBox="1"/>
          <p:nvPr/>
        </p:nvSpPr>
        <p:spPr>
          <a:xfrm>
            <a:off x="827584" y="3975447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0" i="1" dirty="0">
                <a:solidFill>
                  <a:srgbClr val="FF0000"/>
                </a:solidFill>
                <a:latin typeface="+mn-ea"/>
                <a:ea typeface="+mn-ea"/>
              </a:rPr>
              <a:t>U</a:t>
            </a:r>
            <a:endParaRPr kumimoji="1"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3FB6638-CBD5-7B3E-B116-C7BBA6E5ECFE}"/>
              </a:ext>
            </a:extLst>
          </p:cNvPr>
          <p:cNvGrpSpPr/>
          <p:nvPr/>
        </p:nvGrpSpPr>
        <p:grpSpPr>
          <a:xfrm>
            <a:off x="5248800" y="1623600"/>
            <a:ext cx="274540" cy="653021"/>
            <a:chOff x="5248800" y="1623600"/>
            <a:chExt cx="274540" cy="653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E9203F-ED6D-E0CA-D325-6393755ACD1D}"/>
                    </a:ext>
                  </a:extLst>
                </p:cNvPr>
                <p:cNvSpPr txBox="1"/>
                <p:nvPr/>
              </p:nvSpPr>
              <p:spPr>
                <a:xfrm>
                  <a:off x="5251624" y="1623600"/>
                  <a:ext cx="26734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𝑙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E9203F-ED6D-E0CA-D325-6393755AC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624" y="1623600"/>
                  <a:ext cx="267340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28CB7CD-7837-EA84-A0CA-080530515025}"/>
                    </a:ext>
                  </a:extLst>
                </p:cNvPr>
                <p:cNvSpPr txBox="1"/>
                <p:nvPr/>
              </p:nvSpPr>
              <p:spPr>
                <a:xfrm>
                  <a:off x="5256000" y="1844824"/>
                  <a:ext cx="2673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28CB7CD-7837-EA84-A0CA-080530515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000" y="1844824"/>
                  <a:ext cx="267340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9091" r="-9091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F9A2E3E-6B7E-93CE-C208-3D4A3F7B73FD}"/>
                    </a:ext>
                  </a:extLst>
                </p:cNvPr>
                <p:cNvSpPr txBox="1"/>
                <p:nvPr/>
              </p:nvSpPr>
              <p:spPr>
                <a:xfrm>
                  <a:off x="5248800" y="2030400"/>
                  <a:ext cx="2673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F9A2E3E-6B7E-93CE-C208-3D4A3F7B7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800" y="2030400"/>
                  <a:ext cx="267340" cy="246221"/>
                </a:xfrm>
                <a:prstGeom prst="rect">
                  <a:avLst/>
                </a:prstGeom>
                <a:blipFill>
                  <a:blip r:embed="rId12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0472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A542C8-C491-784A-AC9C-815D12A3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6" y="260648"/>
            <a:ext cx="8521700" cy="2730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DD034-5F74-EB43-93B2-2A66BCA3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352" y="2991148"/>
            <a:ext cx="5112568" cy="3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21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5DCE23-A311-411D-B0CC-1163038A1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0695"/>
            <a:ext cx="8020050" cy="2305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14CE85-962E-4DBF-83E3-52008587DCBA}"/>
              </a:ext>
            </a:extLst>
          </p:cNvPr>
          <p:cNvSpPr txBox="1"/>
          <p:nvPr/>
        </p:nvSpPr>
        <p:spPr>
          <a:xfrm>
            <a:off x="3581890" y="15920"/>
            <a:ext cx="1980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+mn-ea"/>
                <a:ea typeface="+mn-ea"/>
              </a:rPr>
              <a:t>作业 </a:t>
            </a:r>
            <a:r>
              <a:rPr lang="en-US" altLang="zh-CN" sz="3200" dirty="0">
                <a:solidFill>
                  <a:srgbClr val="0000FF"/>
                </a:solidFill>
                <a:latin typeface="+mn-ea"/>
                <a:ea typeface="+mn-ea"/>
              </a:rPr>
              <a:t>4.3</a:t>
            </a:r>
            <a:endParaRPr lang="zh-CN" altLang="en-US" sz="3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A198E0-8777-457F-8309-8CCA3EE6C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76575"/>
            <a:ext cx="8562975" cy="7048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E7493A-4978-422A-924E-2F16E9ABBB7A}"/>
              </a:ext>
            </a:extLst>
          </p:cNvPr>
          <p:cNvSpPr txBox="1"/>
          <p:nvPr/>
        </p:nvSpPr>
        <p:spPr>
          <a:xfrm>
            <a:off x="323528" y="429309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算法与程序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4F77E1-C186-491F-89D4-91E600DE52E6}"/>
              </a:ext>
            </a:extLst>
          </p:cNvPr>
          <p:cNvSpPr txBox="1"/>
          <p:nvPr/>
        </p:nvSpPr>
        <p:spPr>
          <a:xfrm>
            <a:off x="323528" y="4866322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编码实现另外两种端点约束的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程序。 </a:t>
            </a:r>
          </a:p>
        </p:txBody>
      </p:sp>
    </p:spTree>
    <p:extLst>
      <p:ext uri="{BB962C8B-B14F-4D97-AF65-F5344CB8AC3E}">
        <p14:creationId xmlns:p14="http://schemas.microsoft.com/office/powerpoint/2010/main" val="30528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标题 156673">
            <a:extLst>
              <a:ext uri="{FF2B5EF4-FFF2-40B4-BE49-F238E27FC236}">
                <a16:creationId xmlns:a16="http://schemas.microsoft.com/office/drawing/2014/main" id="{EDA85D3B-5828-4519-92F2-F8DEDA10A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481235"/>
            <a:ext cx="7327726" cy="571500"/>
          </a:xfrm>
        </p:spPr>
        <p:txBody>
          <a:bodyPr/>
          <a:lstStyle/>
          <a:p>
            <a:r>
              <a:rPr lang="zh-CN" altLang="en-US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本章教学要求及重点难点</a:t>
            </a:r>
          </a:p>
        </p:txBody>
      </p:sp>
      <p:sp>
        <p:nvSpPr>
          <p:cNvPr id="157698" name="文本占位符 156674">
            <a:extLst>
              <a:ext uri="{FF2B5EF4-FFF2-40B4-BE49-F238E27FC236}">
                <a16:creationId xmlns:a16="http://schemas.microsoft.com/office/drawing/2014/main" id="{198D5000-5F83-4274-9A89-CBF20CF5D0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3568" y="1556792"/>
            <a:ext cx="7992888" cy="417646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理解插值的基本概念</a:t>
            </a: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掌握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Lagrange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插值法、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Newton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插值法、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Hermite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插值法、三次样条插值</a:t>
            </a: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掌握各种插值法的插值余项及误差分析</a:t>
            </a: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掌握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Lagrange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插值法、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Newton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插值法的算法设计思想</a:t>
            </a: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Lagrange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插值法、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Newton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插值法、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Hermite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插值法以及三次样条插值</a:t>
            </a:r>
            <a:endParaRPr lang="en-US" altLang="zh-CN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难点：计算各种插值法的插值余项及误差分析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00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72"/>
  <p:tag name="LATEXADDIN" val="\documentclass{article}&#10;\usepackage{amsmath}&#10;\pagestyle{empty}&#10;\begin{document}&#10;&#10;&#10;$\left(x_0,y_0\right)$&#10;&#10;\end{document}"/>
  <p:tag name="IGUANATEXSIZE" val="24"/>
  <p:tag name="IGUANATEXCURSOR" val="9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706.75"/>
  <p:tag name="LATEXADDIN" val="\documentclass{article}&#10;\usepackage{amsmath}&#10;\pagestyle{empty}&#10;\begin{document}&#10;&#10;$H(x_i)=H(x_i)$,  $H'(x_i)=f'(x_i)$, $i=0,1,2,\cdots, n,$&#10;\end{document}"/>
  <p:tag name="IGUANATEXSIZE" val="28"/>
  <p:tag name="IGUANATEXCURSOR" val="123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70"/>
  <p:tag name="LATEXADDIN" val="\documentclass{article}&#10;\usepackage{amsmath}&#10;\pagestyle{empty}&#10;\begin{document}&#10;&#10;&#10;$s_k(x)$&#10;&#10;\end{document}"/>
  <p:tag name="IGUANATEXSIZE" val="24"/>
  <p:tag name="IGUANATEXCURSOR" val="8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889.25"/>
  <p:tag name="LATEXADDIN" val="\documentclass{article}&#10;\usepackage{amsmath}&#10;\pagestyle{empty}&#10;\begin{document}&#10;&#10;$S'(x_0)=f'(x_0)$,    ~~  $  S'(x_n)=f'(x_n) $&#10;&#10;\end{document}"/>
  <p:tag name="IGUANATEXSIZE" val="32"/>
  <p:tag name="IGUANATEXCURSOR" val="12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004"/>
  <p:tag name="LATEXADDIN" val="\documentclass{article}&#10;\usepackage{amsmath}&#10;\pagestyle{empty}&#10;\begin{document}&#10;&#10;$S''(x_0)=f''(x_0)$,    ~~  $  S''(x_n)=f''(x_n) $&#10;&#10;\end{document}"/>
  <p:tag name="IGUANATEXSIZE" val="32"/>
  <p:tag name="IGUANATEXCURSOR" val="128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137.75"/>
  <p:tag name="LATEXADDIN" val="\documentclass{article}&#10;\usepackage{amsmath}&#10;\pagestyle{empty}&#10;\begin{document}&#10;&#10;$S''(x_0)=S''(x_n)=0 $&#10;&#10;\end{document}"/>
  <p:tag name="IGUANATEXSIZE" val="32"/>
  <p:tag name="IGUANATEXCURSOR" val="101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001.75"/>
  <p:tag name="LATEXADDIN" val="\documentclass{article}&#10;\usepackage{amsmath}&#10;\pagestyle{empty}&#10;\begin{document}&#10;&#10;$S'(x_0)=S'(x_n)$,    ~~  $  S''(x_0)=S''(x_n) $.&#10;&#10;\end{document}"/>
  <p:tag name="IGUANATEXSIZE" val="32"/>
  <p:tag name="IGUANATEXCURSOR" val="130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024.5"/>
  <p:tag name="LATEXADDIN" val="\documentclass{article}&#10;\usepackage{amsmath}&#10;\pagestyle{empty}&#10;\begin{document}&#10;&#10;$S''(1)=S''(5) =0$.&#10;&#10;\end{document}"/>
  <p:tag name="IGUANATEXSIZE" val="32"/>
  <p:tag name="IGUANATEXCURSOR" val="98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72"/>
  <p:tag name="LATEXADDIN" val="\documentclass{article}&#10;\usepackage{amsmath}&#10;\pagestyle{empty}&#10;\begin{document}&#10;&#10;&#10;$\left(x_1,y_1\right)$&#10;&#10;\end{document}"/>
  <p:tag name="IGUANATEXSIZE" val="24"/>
  <p:tag name="IGUANATEXCURSOR" val="9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5"/>
  <p:tag name="ORIGINALWIDTH" val="1308.75"/>
  <p:tag name="LATEXADDIN" val="\documentclass{article}&#10;\usepackage{amsmath}&#10;\pagestyle{empty}&#10;\begin{document}&#10;&#10;&#10;$y=y_0+\frac{y_1-y_0}{x_1-x_0}\left(x-x_0\right)$,&#10;&#10;\end{document}"/>
  <p:tag name="IGUANATEXSIZE" val="28"/>
  <p:tag name="IGUANATEXCURSOR" val="132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5"/>
  <p:tag name="ORIGINALWIDTH" val="1274.25"/>
  <p:tag name="LATEXADDIN" val="\documentclass{article}&#10;\usepackage{amsmath}&#10;\pagestyle{empty}&#10;\begin{document}&#10;&#10;&#10;$y=y_0\frac{x-x_1}{x_0-x_1}+y_1\frac{x-x_0}{x_1-x_0}.$&#10;&#10;\end{document}"/>
  <p:tag name="IGUANATEXSIZE" val="28"/>
  <p:tag name="IGUANATEXCURSOR" val="135"/>
  <p:tag name="TRANSPARENCY" val="True"/>
  <p:tag name="FILENAME" val=""/>
  <p:tag name="LATEXENGINEID" val="0"/>
  <p:tag name="TEMPFOLDER" val="d:\Soft\charulatex\"/>
  <p:tag name="LATEXFORMHEIGHT" val="378.75"/>
  <p:tag name="LATEXFORMWIDTH" val="717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72"/>
  <p:tag name="LATEXADDIN" val="\documentclass{article}&#10;\usepackage{amsmath}&#10;\pagestyle{empty}&#10;\begin{document}&#10;&#10;&#10;$\left(x_0,y_0\right)$&#10;&#10;\end{document}"/>
  <p:tag name="IGUANATEXSIZE" val="24"/>
  <p:tag name="IGUANATEXCURSOR" val="9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72"/>
  <p:tag name="LATEXADDIN" val="\documentclass{article}&#10;\usepackage{amsmath}&#10;\pagestyle{empty}&#10;\begin{document}&#10;&#10;&#10;$\left(x_1,y_1\right)$&#10;&#10;\end{document}"/>
  <p:tag name="IGUANATEXSIZE" val="24"/>
  <p:tag name="IGUANATEXCURSOR" val="9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795"/>
  <p:tag name="LATEXADDIN" val="\documentclass{article}&#10;\usepackage{amsmath}&#10;\pagestyle{empty}&#10;\begin{document}&#10;&#10;$H(x_i)=H(x_i)$&#10;\end{document}"/>
  <p:tag name="IGUANATEXSIZE" val="28"/>
  <p:tag name="IGUANATEXCURSOR" val="90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825.75"/>
  <p:tag name="LATEXADDIN" val="\documentclass{article}&#10;\usepackage{amsmath}&#10;\pagestyle{empty}&#10;\begin{document}&#10;&#10;$H'(x_i)=f'(x_i)$&#10;\end{document}"/>
  <p:tag name="IGUANATEXSIZE" val="28"/>
  <p:tag name="IGUANATEXCURSOR" val="83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300.75"/>
  <p:tag name="LATEXADDIN" val="\documentclass{article}&#10;\usepackage{amsmath}&#10;\pagestyle{empty}&#10;\begin{document}&#10;&#10;$f'(x_i)$&#10;\end{document}"/>
  <p:tag name="IGUANATEXSIZE" val="28"/>
  <p:tag name="IGUANATEXCURSOR" val="90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很不错的模版">
  <a:themeElements>
    <a:clrScheme name="自定义 7">
      <a:dk1>
        <a:srgbClr val="121618"/>
      </a:dk1>
      <a:lt1>
        <a:srgbClr val="FFFFFF"/>
      </a:lt1>
      <a:dk2>
        <a:srgbClr val="FFFFFF"/>
      </a:dk2>
      <a:lt2>
        <a:srgbClr val="D3D9DD"/>
      </a:lt2>
      <a:accent1>
        <a:srgbClr val="6C89DA"/>
      </a:accent1>
      <a:accent2>
        <a:srgbClr val="8FAFE9"/>
      </a:accent2>
      <a:accent3>
        <a:srgbClr val="FFFFFF"/>
      </a:accent3>
      <a:accent4>
        <a:srgbClr val="224272"/>
      </a:accent4>
      <a:accent5>
        <a:srgbClr val="BAC4EA"/>
      </a:accent5>
      <a:accent6>
        <a:srgbClr val="819ED3"/>
      </a:accent6>
      <a:hlink>
        <a:srgbClr val="57ABA3"/>
      </a:hlink>
      <a:folHlink>
        <a:srgbClr val="85819D"/>
      </a:folHlink>
    </a:clrScheme>
    <a:fontScheme name="自定义 1">
      <a:majorFont>
        <a:latin typeface="Times New Roman"/>
        <a:ea typeface="华文仿宋"/>
        <a:cs typeface=""/>
      </a:majorFont>
      <a:minorFont>
        <a:latin typeface="Times New Roman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1_很不错的模版 1">
        <a:dk1>
          <a:srgbClr val="384D68"/>
        </a:dk1>
        <a:lt1>
          <a:srgbClr val="FFFFFF"/>
        </a:lt1>
        <a:dk2>
          <a:srgbClr val="2B6185"/>
        </a:dk2>
        <a:lt2>
          <a:srgbClr val="D3D9DD"/>
        </a:lt2>
        <a:accent1>
          <a:srgbClr val="638AA1"/>
        </a:accent1>
        <a:accent2>
          <a:srgbClr val="8CA8B5"/>
        </a:accent2>
        <a:accent3>
          <a:srgbClr val="FFFFFF"/>
        </a:accent3>
        <a:accent4>
          <a:srgbClr val="2E4058"/>
        </a:accent4>
        <a:accent5>
          <a:srgbClr val="B7C4CD"/>
        </a:accent5>
        <a:accent6>
          <a:srgbClr val="7E98A4"/>
        </a:accent6>
        <a:hlink>
          <a:srgbClr val="6FA2E7"/>
        </a:hlink>
        <a:folHlink>
          <a:srgbClr val="B2A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2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BC93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3">
        <a:dk1>
          <a:srgbClr val="2A4F86"/>
        </a:dk1>
        <a:lt1>
          <a:srgbClr val="FFFFFF"/>
        </a:lt1>
        <a:dk2>
          <a:srgbClr val="3E68D0"/>
        </a:dk2>
        <a:lt2>
          <a:srgbClr val="D3D9DD"/>
        </a:lt2>
        <a:accent1>
          <a:srgbClr val="6C89DA"/>
        </a:accent1>
        <a:accent2>
          <a:srgbClr val="8FAFE9"/>
        </a:accent2>
        <a:accent3>
          <a:srgbClr val="FFFFFF"/>
        </a:accent3>
        <a:accent4>
          <a:srgbClr val="224272"/>
        </a:accent4>
        <a:accent5>
          <a:srgbClr val="BAC4EA"/>
        </a:accent5>
        <a:accent6>
          <a:srgbClr val="819ED3"/>
        </a:accent6>
        <a:hlink>
          <a:srgbClr val="57ABA3"/>
        </a:hlink>
        <a:folHlink>
          <a:srgbClr val="85819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chemeClr val="tx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/>
      <a:lstStyle>
        <a:defPPr algn="l">
          <a:spcBef>
            <a:spcPct val="20000"/>
          </a:spcBef>
          <a:defRPr kumimoji="1" sz="2800" dirty="0">
            <a:solidFill>
              <a:srgbClr val="0000FF"/>
            </a:solidFill>
            <a:latin typeface="华文仿宋" panose="02010600040101010101" pitchFamily="2" charset="-122"/>
            <a:ea typeface="华文仿宋" panose="02010600040101010101" pitchFamily="2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95000"/>
                <a:lumOff val="5000"/>
              </a:schemeClr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很不错的模版</Template>
  <TotalTime>34751</TotalTime>
  <Words>7942</Words>
  <Application>Microsoft Office PowerPoint</Application>
  <PresentationFormat>全屏显示(4:3)</PresentationFormat>
  <Paragraphs>969</Paragraphs>
  <Slides>96</Slides>
  <Notes>63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96</vt:i4>
      </vt:variant>
    </vt:vector>
  </HeadingPairs>
  <TitlesOfParts>
    <vt:vector size="121" baseType="lpstr">
      <vt:lpstr>Heiti SC Medium</vt:lpstr>
      <vt:lpstr>KaiTi</vt:lpstr>
      <vt:lpstr>仿宋</vt:lpstr>
      <vt:lpstr>SimHei</vt:lpstr>
      <vt:lpstr>SimHei</vt:lpstr>
      <vt:lpstr>华文仿宋</vt:lpstr>
      <vt:lpstr>华文宋体</vt:lpstr>
      <vt:lpstr>楷体</vt:lpstr>
      <vt:lpstr>楷体_GB2312</vt:lpstr>
      <vt:lpstr>隶书</vt:lpstr>
      <vt:lpstr>宋体</vt:lpstr>
      <vt:lpstr>Arial</vt:lpstr>
      <vt:lpstr>Calibri</vt:lpstr>
      <vt:lpstr>Cambria Math</vt:lpstr>
      <vt:lpstr>Courier New</vt:lpstr>
      <vt:lpstr>Tahoma</vt:lpstr>
      <vt:lpstr>Times New Roman</vt:lpstr>
      <vt:lpstr>Tw Cen MT</vt:lpstr>
      <vt:lpstr>Verdana</vt:lpstr>
      <vt:lpstr>Wingdings</vt:lpstr>
      <vt:lpstr>1_很不错的模版</vt:lpstr>
      <vt:lpstr>Office 主题​​</vt:lpstr>
      <vt:lpstr>Document</vt:lpstr>
      <vt:lpstr>Equation.DSMT4</vt:lpstr>
      <vt:lpstr>Microsoft Word Picture</vt:lpstr>
      <vt:lpstr>Computational Methods </vt:lpstr>
      <vt:lpstr>PowerPoint 演示文稿</vt:lpstr>
      <vt:lpstr>4.1 引言</vt:lpstr>
      <vt:lpstr>4.1 引言</vt:lpstr>
      <vt:lpstr>4.1 引言</vt:lpstr>
      <vt:lpstr>PowerPoint 演示文稿</vt:lpstr>
      <vt:lpstr>PowerPoint 演示文稿</vt:lpstr>
      <vt:lpstr>PowerPoint 演示文稿</vt:lpstr>
      <vt:lpstr>4.2 多项式插值</vt:lpstr>
      <vt:lpstr>插值多项式的唯一性</vt:lpstr>
      <vt:lpstr>插值多项式存在唯一性定理证明(续)</vt:lpstr>
      <vt:lpstr>插值多项式的唯一性</vt:lpstr>
      <vt:lpstr>4.3 线性插值(一次插值)</vt:lpstr>
      <vt:lpstr>4.3 抛物插值(二次插值)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拉格朗日插值的误差分析</vt:lpstr>
      <vt:lpstr>拉格朗日插值的误差分析</vt:lpstr>
      <vt:lpstr>PowerPoint 演示文稿</vt:lpstr>
      <vt:lpstr>拉格朗日插值的算法程序</vt:lpstr>
      <vt:lpstr>PowerPoint 演示文稿</vt:lpstr>
      <vt:lpstr>PowerPoint 演示文稿</vt:lpstr>
      <vt:lpstr>4.4 差商与牛顿插值</vt:lpstr>
      <vt:lpstr>4.4 差商与牛顿插值</vt:lpstr>
      <vt:lpstr>4.4 差商(均差)与牛顿插值</vt:lpstr>
      <vt:lpstr>4.4 差商(均差)与牛顿插值</vt:lpstr>
      <vt:lpstr>4.4.1差商(均差)及其性质</vt:lpstr>
      <vt:lpstr>PowerPoint 演示文稿</vt:lpstr>
      <vt:lpstr>PowerPoint 演示文稿</vt:lpstr>
      <vt:lpstr>4.4.1 差商及其性质</vt:lpstr>
      <vt:lpstr>4.4.1 差商及其性质</vt:lpstr>
      <vt:lpstr>4.4.1 差商及其性质</vt:lpstr>
      <vt:lpstr>4.4.1 差商及其性质</vt:lpstr>
      <vt:lpstr>4.4.2 牛顿插值公式</vt:lpstr>
      <vt:lpstr>4.4.2 牛顿插值公式</vt:lpstr>
      <vt:lpstr>4.4.2 牛顿插值公式</vt:lpstr>
      <vt:lpstr>PowerPoint 演示文稿</vt:lpstr>
      <vt:lpstr>4.4.3 牛顿插值误差分析</vt:lpstr>
      <vt:lpstr>4.4.4 牛顿插值的算法实现</vt:lpstr>
      <vt:lpstr>4.4.4 牛顿插值的算法实现</vt:lpstr>
      <vt:lpstr>PowerPoint 演示文稿</vt:lpstr>
      <vt:lpstr>PowerPoint 演示文稿</vt:lpstr>
      <vt:lpstr>4.5 埃尔米特(Hermite)插值</vt:lpstr>
      <vt:lpstr>4.5 埃尔米特(Hermite)插值</vt:lpstr>
      <vt:lpstr>PowerPoint 演示文稿</vt:lpstr>
      <vt:lpstr>PowerPoint 演示文稿</vt:lpstr>
      <vt:lpstr>PowerPoint 演示文稿</vt:lpstr>
      <vt:lpstr>PowerPoint 演示文稿</vt:lpstr>
      <vt:lpstr>4.5 埃尔米特插值</vt:lpstr>
      <vt:lpstr>PowerPoint 演示文稿</vt:lpstr>
      <vt:lpstr>4.5 埃尔米特插值误差分析</vt:lpstr>
      <vt:lpstr>4.6  分段插值法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4.7 三次样条插值</vt:lpstr>
      <vt:lpstr>4.7.1 样条函数的概念 </vt:lpstr>
      <vt:lpstr>4.7.2 三次样条插值公式</vt:lpstr>
      <vt:lpstr>4.7.2 三次样条插值公式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三次样条函数计算小结</vt:lpstr>
      <vt:lpstr>PowerPoint 演示文稿</vt:lpstr>
      <vt:lpstr>PowerPoint 演示文稿</vt:lpstr>
      <vt:lpstr>PowerPoint 演示文稿</vt:lpstr>
      <vt:lpstr>PowerPoint 演示文稿</vt:lpstr>
      <vt:lpstr>4.7.4 算法程序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本章教学要求及重点难点</vt:lpstr>
    </vt:vector>
  </TitlesOfParts>
  <Company>DEMI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Leo</dc:creator>
  <cp:lastModifiedBy>勇 刘</cp:lastModifiedBy>
  <cp:revision>2629</cp:revision>
  <dcterms:created xsi:type="dcterms:W3CDTF">2008-11-26T09:45:55Z</dcterms:created>
  <dcterms:modified xsi:type="dcterms:W3CDTF">2023-12-03T10:21:26Z</dcterms:modified>
</cp:coreProperties>
</file>